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pPr/>
              <a:t>14-Dec-18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pPr/>
              <a:t>‹#›</a:t>
            </a:fld>
            <a:endParaRPr lang="en-US"/>
          </a:p>
        </p:txBody>
      </p:sp>
    </p:spTree>
    <p:extLst>
      <p:ext uri="{BB962C8B-B14F-4D97-AF65-F5344CB8AC3E}">
        <p14:creationId xmlns:p14="http://schemas.microsoft.com/office/powerpoint/2010/main" xmlns=""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a:t>
            </a:fld>
            <a:endParaRPr lang="en-US"/>
          </a:p>
        </p:txBody>
      </p:sp>
    </p:spTree>
    <p:extLst>
      <p:ext uri="{BB962C8B-B14F-4D97-AF65-F5344CB8AC3E}">
        <p14:creationId xmlns:p14="http://schemas.microsoft.com/office/powerpoint/2010/main" xmlns="" val="11419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10</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11</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12</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5</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6</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7</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8</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9</a:t>
            </a:fld>
            <a:endParaRPr lang="en-US"/>
          </a:p>
        </p:txBody>
      </p:sp>
    </p:spTree>
    <p:extLst>
      <p:ext uri="{BB962C8B-B14F-4D97-AF65-F5344CB8AC3E}">
        <p14:creationId xmlns:p14="http://schemas.microsoft.com/office/powerpoint/2010/main" xmlns="" val="189510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14-Dec-18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14-Dec-18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14-Dec-18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14-Dec-18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14-Dec-18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tiff"/><Relationship Id="rId10" Type="http://schemas.openxmlformats.org/officeDocument/2006/relationships/image" Target="../media/image9.jpeg"/><Relationship Id="rId4" Type="http://schemas.openxmlformats.org/officeDocument/2006/relationships/image" Target="../media/image3.tiff"/><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2.tiff"/><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4.tiff"/><Relationship Id="rId10" Type="http://schemas.openxmlformats.org/officeDocument/2006/relationships/image" Target="../media/image15.png"/><Relationship Id="rId4" Type="http://schemas.openxmlformats.org/officeDocument/2006/relationships/image" Target="../media/image3.tiff"/><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smtClean="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endParaRPr lang="en-US" sz="1100" dirty="0" smtClean="0"/>
          </a:p>
        </p:txBody>
      </p:sp>
      <p:sp>
        <p:nvSpPr>
          <p:cNvPr id="7" name="Subtitle 2"/>
          <p:cNvSpPr>
            <a:spLocks noGrp="1"/>
          </p:cNvSpPr>
          <p:nvPr>
            <p:ph type="subTitle" idx="1"/>
          </p:nvPr>
        </p:nvSpPr>
        <p:spPr>
          <a:xfrm>
            <a:off x="1237129" y="1709738"/>
            <a:ext cx="6400800" cy="1143000"/>
          </a:xfrm>
        </p:spPr>
        <p:txBody>
          <a:bodyPr/>
          <a:lstStyle/>
          <a:p>
            <a:r>
              <a:rPr lang="sr-Latn-BA"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SWARM project</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chemeClr val="accent1">
                    <a:lumMod val="75000"/>
                  </a:schemeClr>
                </a:solidFill>
                <a:latin typeface="Calibri Light" pitchFamily="34" charset="0"/>
                <a:cs typeface="Calibri Light" pitchFamily="34" charset="0"/>
              </a:rPr>
              <a:t>Milan Gocić</a:t>
            </a:r>
          </a:p>
          <a:p>
            <a:r>
              <a:rPr lang="sr-Latn-BA" sz="1800" dirty="0" smtClean="0">
                <a:solidFill>
                  <a:schemeClr val="accent1">
                    <a:lumMod val="75000"/>
                  </a:schemeClr>
                </a:solidFill>
                <a:latin typeface="Calibri Light" pitchFamily="34" charset="0"/>
                <a:cs typeface="Calibri Light" pitchFamily="34" charset="0"/>
              </a:rPr>
              <a:t>University of Niš</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chemeClr val="accent1">
                    <a:lumMod val="75000"/>
                  </a:schemeClr>
                </a:solidFill>
                <a:latin typeface="Calibri Light" pitchFamily="34" charset="0"/>
                <a:cs typeface="Calibri Light" pitchFamily="34" charset="0"/>
              </a:rPr>
              <a:t>Kick-off meeting/ 20 December 2018</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Work Packages</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341437"/>
            <a:ext cx="8686800" cy="4525963"/>
          </a:xfrm>
          <a:prstGeom prst="rect">
            <a:avLst/>
          </a:prstGeom>
        </p:spPr>
        <p:txBody>
          <a:bodyPr vert="horz" lIns="91440" tIns="45720" rIns="91440" bIns="45720" rtlCol="0">
            <a:noAutofit/>
          </a:bodyPr>
          <a:lstStyle/>
          <a:p>
            <a:pPr algn="just"/>
            <a:r>
              <a:rPr lang="en-US" sz="2200" b="1" dirty="0" smtClean="0">
                <a:solidFill>
                  <a:schemeClr val="tx2"/>
                </a:solidFill>
                <a:latin typeface="Calibri Light" pitchFamily="34" charset="0"/>
                <a:cs typeface="Calibri Light" pitchFamily="34" charset="0"/>
              </a:rPr>
              <a:t>Preparation WP1</a:t>
            </a:r>
            <a:r>
              <a:rPr lang="en-US" sz="2200" dirty="0" smtClean="0">
                <a:solidFill>
                  <a:schemeClr val="tx2"/>
                </a:solidFill>
                <a:latin typeface="Calibri Light" pitchFamily="34" charset="0"/>
                <a:cs typeface="Calibri Light" pitchFamily="34" charset="0"/>
              </a:rPr>
              <a:t>: </a:t>
            </a:r>
            <a:r>
              <a:rPr lang="en-GB" sz="2200" dirty="0" smtClean="0">
                <a:solidFill>
                  <a:schemeClr val="tx2"/>
                </a:solidFill>
                <a:latin typeface="Calibri Light" pitchFamily="34" charset="0"/>
                <a:cs typeface="Calibri Light" pitchFamily="34" charset="0"/>
              </a:rPr>
              <a:t>Analysis of water resources management in the Western Balkan region</a:t>
            </a:r>
          </a:p>
          <a:p>
            <a:pPr algn="just"/>
            <a:r>
              <a:rPr lang="en-GB" sz="2200" dirty="0" smtClean="0">
                <a:solidFill>
                  <a:schemeClr val="tx2"/>
                </a:solidFill>
                <a:latin typeface="Calibri Light" pitchFamily="34" charset="0"/>
                <a:cs typeface="Calibri Light" pitchFamily="34" charset="0"/>
              </a:rPr>
              <a:t>Leader: </a:t>
            </a:r>
            <a:r>
              <a:rPr lang="en-US" sz="2200" b="1" dirty="0" smtClean="0">
                <a:solidFill>
                  <a:schemeClr val="tx2"/>
                </a:solidFill>
                <a:latin typeface="Calibri Light" pitchFamily="34" charset="0"/>
                <a:cs typeface="Calibri Light" pitchFamily="34" charset="0"/>
              </a:rPr>
              <a:t>University</a:t>
            </a:r>
            <a:r>
              <a:rPr lang="en-US" sz="2200" b="1" dirty="0" smtClean="0">
                <a:solidFill>
                  <a:srgbClr val="419182"/>
                </a:solidFill>
                <a:latin typeface="Calibri Light" pitchFamily="34" charset="0"/>
                <a:cs typeface="Calibri Light" pitchFamily="34" charset="0"/>
              </a:rPr>
              <a:t> </a:t>
            </a:r>
            <a:r>
              <a:rPr lang="en-US" sz="2200" b="1" dirty="0" smtClean="0">
                <a:solidFill>
                  <a:schemeClr val="tx2"/>
                </a:solidFill>
                <a:latin typeface="Calibri Light" pitchFamily="34" charset="0"/>
                <a:cs typeface="Calibri Light" pitchFamily="34" charset="0"/>
              </a:rPr>
              <a:t>of Natural Resources and Life Sciences, Vienna</a:t>
            </a:r>
            <a:r>
              <a:rPr lang="sr-Latn-RS" sz="2200" b="1" dirty="0" smtClean="0">
                <a:solidFill>
                  <a:schemeClr val="tx2"/>
                </a:solidFill>
                <a:latin typeface="Calibri Light" pitchFamily="34" charset="0"/>
                <a:cs typeface="Calibri Light" pitchFamily="34" charset="0"/>
              </a:rPr>
              <a:t> (BOKU)</a:t>
            </a:r>
            <a:endParaRPr lang="en-GB" sz="2200" b="1" dirty="0" smtClean="0">
              <a:solidFill>
                <a:schemeClr val="tx2"/>
              </a:solidFill>
              <a:latin typeface="Calibri Light" pitchFamily="34" charset="0"/>
              <a:cs typeface="Calibri Light" pitchFamily="34" charset="0"/>
            </a:endParaRPr>
          </a:p>
          <a:p>
            <a:pPr algn="just"/>
            <a:endParaRPr lang="en-GB" dirty="0" smtClean="0">
              <a:solidFill>
                <a:schemeClr val="tx2"/>
              </a:solidFill>
              <a:latin typeface="Calibri Light" pitchFamily="34" charset="0"/>
              <a:cs typeface="Calibri Light" pitchFamily="34" charset="0"/>
            </a:endParaRPr>
          </a:p>
          <a:p>
            <a:pPr algn="just"/>
            <a:r>
              <a:rPr lang="sr-Latn-RS" sz="2200" b="1" dirty="0" smtClean="0">
                <a:solidFill>
                  <a:schemeClr val="tx2"/>
                </a:solidFill>
                <a:latin typeface="Calibri Light" pitchFamily="34" charset="0"/>
                <a:cs typeface="Calibri Light" pitchFamily="34" charset="0"/>
              </a:rPr>
              <a:t>Development </a:t>
            </a:r>
            <a:r>
              <a:rPr lang="en-GB" sz="2200" b="1" dirty="0" smtClean="0">
                <a:solidFill>
                  <a:schemeClr val="tx2"/>
                </a:solidFill>
                <a:latin typeface="Calibri Light" pitchFamily="34" charset="0"/>
                <a:cs typeface="Calibri Light" pitchFamily="34" charset="0"/>
              </a:rPr>
              <a:t>WP2</a:t>
            </a:r>
            <a:r>
              <a:rPr lang="en-GB" sz="2200" dirty="0" smtClean="0">
                <a:solidFill>
                  <a:schemeClr val="tx2"/>
                </a:solidFill>
                <a:latin typeface="Calibri Light" pitchFamily="34" charset="0"/>
                <a:cs typeface="Calibri Light" pitchFamily="34" charset="0"/>
              </a:rPr>
              <a:t>: Development of competence-based curricula aligned with EU trends</a:t>
            </a:r>
          </a:p>
          <a:p>
            <a:pPr algn="just"/>
            <a:r>
              <a:rPr lang="en-GB" sz="2200" dirty="0" smtClean="0">
                <a:solidFill>
                  <a:schemeClr val="tx2"/>
                </a:solidFill>
                <a:latin typeface="Calibri Light" pitchFamily="34" charset="0"/>
                <a:cs typeface="Calibri Light" pitchFamily="34" charset="0"/>
              </a:rPr>
              <a:t>Leader: </a:t>
            </a:r>
            <a:r>
              <a:rPr lang="en-GB" sz="2200" b="1" dirty="0" smtClean="0">
                <a:solidFill>
                  <a:schemeClr val="tx2"/>
                </a:solidFill>
                <a:latin typeface="Calibri Light" pitchFamily="34" charset="0"/>
                <a:cs typeface="Calibri Light" pitchFamily="34" charset="0"/>
              </a:rPr>
              <a:t>Aristotle University of Thessaloniki </a:t>
            </a:r>
            <a:r>
              <a:rPr lang="sr-Latn-RS" sz="2200" b="1" dirty="0" smtClean="0">
                <a:solidFill>
                  <a:schemeClr val="tx2"/>
                </a:solidFill>
                <a:latin typeface="Calibri Light" pitchFamily="34" charset="0"/>
                <a:cs typeface="Calibri Light" pitchFamily="34" charset="0"/>
              </a:rPr>
              <a:t>(AUTh)</a:t>
            </a:r>
          </a:p>
          <a:p>
            <a:pPr algn="just"/>
            <a:endParaRPr lang="sr-Latn-RS" b="1" dirty="0" smtClean="0">
              <a:solidFill>
                <a:schemeClr val="tx2"/>
              </a:solidFill>
              <a:latin typeface="Calibri Light" pitchFamily="34" charset="0"/>
              <a:cs typeface="Calibri Light" pitchFamily="34" charset="0"/>
            </a:endParaRPr>
          </a:p>
          <a:p>
            <a:pPr algn="just"/>
            <a:r>
              <a:rPr lang="sr-Latn-RS" sz="2200" b="1" dirty="0" smtClean="0">
                <a:solidFill>
                  <a:schemeClr val="tx2"/>
                </a:solidFill>
                <a:latin typeface="Calibri Light" pitchFamily="34" charset="0"/>
                <a:cs typeface="Calibri Light" pitchFamily="34" charset="0"/>
              </a:rPr>
              <a:t>Development </a:t>
            </a:r>
            <a:r>
              <a:rPr lang="en-US" sz="2200" b="1" dirty="0" smtClean="0">
                <a:solidFill>
                  <a:schemeClr val="tx2"/>
                </a:solidFill>
                <a:latin typeface="Calibri Light" pitchFamily="34" charset="0"/>
                <a:cs typeface="Calibri Light" pitchFamily="34" charset="0"/>
              </a:rPr>
              <a:t>WP</a:t>
            </a:r>
            <a:r>
              <a:rPr lang="sr-Latn-RS" sz="2200" b="1" dirty="0" smtClean="0">
                <a:solidFill>
                  <a:schemeClr val="tx2"/>
                </a:solidFill>
                <a:latin typeface="Calibri Light" pitchFamily="34" charset="0"/>
                <a:cs typeface="Calibri Light" pitchFamily="34" charset="0"/>
              </a:rPr>
              <a:t>3</a:t>
            </a:r>
            <a:r>
              <a:rPr lang="en-US" sz="2200" dirty="0" smtClean="0">
                <a:solidFill>
                  <a:schemeClr val="tx2"/>
                </a:solidFill>
                <a:latin typeface="Calibri Light" pitchFamily="34" charset="0"/>
                <a:cs typeface="Calibri Light" pitchFamily="34" charset="0"/>
              </a:rPr>
              <a:t>: </a:t>
            </a:r>
            <a:r>
              <a:rPr lang="en-GB" sz="2200" dirty="0" smtClean="0">
                <a:solidFill>
                  <a:schemeClr val="tx2"/>
                </a:solidFill>
                <a:latin typeface="Calibri Light" pitchFamily="34" charset="0"/>
                <a:cs typeface="Calibri Light" pitchFamily="34" charset="0"/>
              </a:rPr>
              <a:t>Development of trainings for professionals in water sector</a:t>
            </a:r>
          </a:p>
          <a:p>
            <a:pPr algn="just"/>
            <a:r>
              <a:rPr lang="en-GB" sz="2200" dirty="0" smtClean="0">
                <a:solidFill>
                  <a:schemeClr val="tx2"/>
                </a:solidFill>
                <a:latin typeface="Calibri Light" pitchFamily="34" charset="0"/>
                <a:cs typeface="Calibri Light" pitchFamily="34" charset="0"/>
              </a:rPr>
              <a:t>Leader: </a:t>
            </a:r>
            <a:r>
              <a:rPr lang="bs-Latn-BA" sz="2200" b="1" dirty="0" smtClean="0">
                <a:solidFill>
                  <a:schemeClr val="tx2"/>
                </a:solidFill>
                <a:latin typeface="Calibri Light" pitchFamily="34" charset="0"/>
                <a:cs typeface="Calibri Light" pitchFamily="34" charset="0"/>
              </a:rPr>
              <a:t>University of Pristina in Kosovska Mitrovica (UPKM)</a:t>
            </a:r>
            <a:endParaRPr lang="en-GB" sz="2200" b="1" dirty="0" smtClean="0">
              <a:solidFill>
                <a:schemeClr val="tx2"/>
              </a:solidFill>
              <a:latin typeface="Calibri Light" pitchFamily="34" charset="0"/>
              <a:cs typeface="Calibri Light" pitchFamily="34" charset="0"/>
            </a:endParaRPr>
          </a:p>
          <a:p>
            <a:pPr algn="just"/>
            <a:endParaRPr lang="en-GB" dirty="0" smtClean="0">
              <a:solidFill>
                <a:schemeClr val="tx2"/>
              </a:solidFill>
              <a:latin typeface="Calibri Light" pitchFamily="34" charset="0"/>
              <a:cs typeface="Calibri Light" pitchFamily="34" charset="0"/>
            </a:endParaRPr>
          </a:p>
          <a:p>
            <a:pPr algn="just"/>
            <a:r>
              <a:rPr lang="sr-Latn-RS" sz="2200" b="1" dirty="0" smtClean="0">
                <a:solidFill>
                  <a:schemeClr val="tx2"/>
                </a:solidFill>
                <a:latin typeface="Calibri Light" pitchFamily="34" charset="0"/>
                <a:cs typeface="Calibri Light" pitchFamily="34" charset="0"/>
              </a:rPr>
              <a:t>Development </a:t>
            </a:r>
            <a:r>
              <a:rPr lang="en-GB" sz="2200" b="1" dirty="0" smtClean="0">
                <a:solidFill>
                  <a:schemeClr val="tx2"/>
                </a:solidFill>
                <a:latin typeface="Calibri Light" pitchFamily="34" charset="0"/>
                <a:cs typeface="Calibri Light" pitchFamily="34" charset="0"/>
              </a:rPr>
              <a:t>WP</a:t>
            </a:r>
            <a:r>
              <a:rPr lang="sr-Latn-RS" sz="2200" b="1" dirty="0" smtClean="0">
                <a:solidFill>
                  <a:schemeClr val="tx2"/>
                </a:solidFill>
                <a:latin typeface="Calibri Light" pitchFamily="34" charset="0"/>
                <a:cs typeface="Calibri Light" pitchFamily="34" charset="0"/>
              </a:rPr>
              <a:t>4</a:t>
            </a:r>
            <a:r>
              <a:rPr lang="en-GB" sz="2200" dirty="0" smtClean="0">
                <a:solidFill>
                  <a:schemeClr val="tx2"/>
                </a:solidFill>
                <a:latin typeface="Calibri Light" pitchFamily="34" charset="0"/>
                <a:cs typeface="Calibri Light" pitchFamily="34" charset="0"/>
              </a:rPr>
              <a:t>: </a:t>
            </a:r>
            <a:r>
              <a:rPr lang="en-US" sz="2200" dirty="0" smtClean="0">
                <a:solidFill>
                  <a:schemeClr val="tx2"/>
                </a:solidFill>
                <a:latin typeface="Calibri Light" pitchFamily="34" charset="0"/>
                <a:cs typeface="Calibri Light" pitchFamily="34" charset="0"/>
              </a:rPr>
              <a:t>Implementation of developed master curricula and trainings</a:t>
            </a:r>
            <a:endParaRPr lang="en-GB" sz="2200" dirty="0" smtClean="0">
              <a:solidFill>
                <a:schemeClr val="tx2"/>
              </a:solidFill>
              <a:latin typeface="Calibri Light" pitchFamily="34" charset="0"/>
              <a:cs typeface="Calibri Light" pitchFamily="34" charset="0"/>
            </a:endParaRPr>
          </a:p>
          <a:p>
            <a:pPr algn="just"/>
            <a:r>
              <a:rPr lang="en-GB" sz="2200" dirty="0" smtClean="0">
                <a:solidFill>
                  <a:schemeClr val="tx2"/>
                </a:solidFill>
                <a:latin typeface="Calibri Light" pitchFamily="34" charset="0"/>
                <a:cs typeface="Calibri Light" pitchFamily="34" charset="0"/>
              </a:rPr>
              <a:t>Leader: </a:t>
            </a:r>
            <a:r>
              <a:rPr lang="en-GB" sz="2200" b="1" dirty="0" smtClean="0">
                <a:solidFill>
                  <a:schemeClr val="tx2"/>
                </a:solidFill>
                <a:latin typeface="Calibri Light" pitchFamily="34" charset="0"/>
                <a:cs typeface="Calibri Light" pitchFamily="34" charset="0"/>
              </a:rPr>
              <a:t>Norwegian University of Life Sciences</a:t>
            </a:r>
            <a:r>
              <a:rPr lang="sr-Latn-RS" sz="2200" b="1" dirty="0" smtClean="0">
                <a:solidFill>
                  <a:schemeClr val="tx2"/>
                </a:solidFill>
                <a:latin typeface="Calibri Light" pitchFamily="34" charset="0"/>
                <a:cs typeface="Calibri Light" pitchFamily="34" charset="0"/>
              </a:rPr>
              <a:t> (NMBU)</a:t>
            </a:r>
            <a:endParaRPr kumimoji="0" lang="bs-Latn-BA" sz="22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Work Packages</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341437"/>
            <a:ext cx="8686800" cy="4525963"/>
          </a:xfrm>
          <a:prstGeom prst="rect">
            <a:avLst/>
          </a:prstGeom>
        </p:spPr>
        <p:txBody>
          <a:bodyPr vert="horz" lIns="91440" tIns="45720" rIns="91440" bIns="45720" rtlCol="0">
            <a:noAutofit/>
          </a:bodyPr>
          <a:lstStyle/>
          <a:p>
            <a:r>
              <a:rPr lang="sr-Latn-RS" sz="2200" b="1" dirty="0" smtClean="0">
                <a:solidFill>
                  <a:schemeClr val="tx2"/>
                </a:solidFill>
                <a:latin typeface="Calibri Light" pitchFamily="34" charset="0"/>
                <a:cs typeface="Calibri Light" pitchFamily="34" charset="0"/>
              </a:rPr>
              <a:t>Quality Plan</a:t>
            </a:r>
            <a:r>
              <a:rPr lang="en-US" sz="2200" b="1" dirty="0" smtClean="0">
                <a:solidFill>
                  <a:schemeClr val="tx2"/>
                </a:solidFill>
                <a:latin typeface="Calibri Light" pitchFamily="34" charset="0"/>
                <a:cs typeface="Calibri Light" pitchFamily="34" charset="0"/>
              </a:rPr>
              <a:t> WP</a:t>
            </a:r>
            <a:r>
              <a:rPr lang="sr-Latn-RS" sz="2200" b="1" dirty="0" smtClean="0">
                <a:solidFill>
                  <a:schemeClr val="tx2"/>
                </a:solidFill>
                <a:latin typeface="Calibri Light" pitchFamily="34" charset="0"/>
                <a:cs typeface="Calibri Light" pitchFamily="34" charset="0"/>
              </a:rPr>
              <a:t>5</a:t>
            </a:r>
            <a:r>
              <a:rPr lang="en-US" sz="2200" dirty="0" smtClean="0">
                <a:solidFill>
                  <a:schemeClr val="tx2"/>
                </a:solidFill>
                <a:latin typeface="Calibri Light" pitchFamily="34" charset="0"/>
                <a:cs typeface="Calibri Light" pitchFamily="34" charset="0"/>
              </a:rPr>
              <a:t>: Quality assurance and monitoring</a:t>
            </a:r>
            <a:endParaRPr lang="en-GB" sz="2200" dirty="0" smtClean="0">
              <a:solidFill>
                <a:schemeClr val="tx2"/>
              </a:solidFill>
              <a:latin typeface="Calibri Light" pitchFamily="34" charset="0"/>
              <a:cs typeface="Calibri Light" pitchFamily="34" charset="0"/>
            </a:endParaRPr>
          </a:p>
          <a:p>
            <a:r>
              <a:rPr lang="en-GB" sz="2200" dirty="0" smtClean="0">
                <a:solidFill>
                  <a:schemeClr val="tx2"/>
                </a:solidFill>
                <a:latin typeface="Calibri Light" pitchFamily="34" charset="0"/>
                <a:cs typeface="Calibri Light" pitchFamily="34" charset="0"/>
              </a:rPr>
              <a:t>Leader: </a:t>
            </a:r>
            <a:r>
              <a:rPr lang="pt-PT" sz="2200" b="1" dirty="0" smtClean="0">
                <a:solidFill>
                  <a:schemeClr val="tx2"/>
                </a:solidFill>
                <a:latin typeface="Calibri Light" pitchFamily="34" charset="0"/>
                <a:cs typeface="Calibri Light" pitchFamily="34" charset="0"/>
              </a:rPr>
              <a:t>Universidade de Lisboa</a:t>
            </a:r>
            <a:r>
              <a:rPr lang="sr-Latn-RS" sz="2200" b="1" dirty="0" smtClean="0">
                <a:solidFill>
                  <a:schemeClr val="tx2"/>
                </a:solidFill>
                <a:latin typeface="Calibri Light" pitchFamily="34" charset="0"/>
                <a:cs typeface="Calibri Light" pitchFamily="34" charset="0"/>
              </a:rPr>
              <a:t> (UL)</a:t>
            </a:r>
            <a:endParaRPr lang="en-GB" sz="2200" b="1" dirty="0" smtClean="0">
              <a:solidFill>
                <a:schemeClr val="tx2"/>
              </a:solidFill>
              <a:latin typeface="Calibri Light" pitchFamily="34" charset="0"/>
              <a:cs typeface="Calibri Light" pitchFamily="34" charset="0"/>
            </a:endParaRPr>
          </a:p>
          <a:p>
            <a:endParaRPr lang="en-GB" dirty="0" smtClean="0">
              <a:solidFill>
                <a:schemeClr val="tx2"/>
              </a:solidFill>
              <a:latin typeface="Calibri Light" pitchFamily="34" charset="0"/>
              <a:cs typeface="Calibri Light" pitchFamily="34" charset="0"/>
            </a:endParaRPr>
          </a:p>
          <a:p>
            <a:r>
              <a:rPr lang="en-US" sz="2200" b="1" dirty="0" smtClean="0">
                <a:solidFill>
                  <a:schemeClr val="tx2"/>
                </a:solidFill>
                <a:latin typeface="Calibri Light" pitchFamily="34" charset="0"/>
                <a:cs typeface="Calibri Light" pitchFamily="34" charset="0"/>
              </a:rPr>
              <a:t>Dissemination &amp; Exploitation </a:t>
            </a:r>
            <a:r>
              <a:rPr lang="en-GB" sz="2200" b="1" dirty="0" smtClean="0">
                <a:solidFill>
                  <a:schemeClr val="tx2"/>
                </a:solidFill>
                <a:latin typeface="Calibri Light" pitchFamily="34" charset="0"/>
                <a:cs typeface="Calibri Light" pitchFamily="34" charset="0"/>
              </a:rPr>
              <a:t>WP</a:t>
            </a:r>
            <a:r>
              <a:rPr lang="sr-Latn-RS" sz="2200" b="1" dirty="0" smtClean="0">
                <a:solidFill>
                  <a:schemeClr val="tx2"/>
                </a:solidFill>
                <a:latin typeface="Calibri Light" pitchFamily="34" charset="0"/>
                <a:cs typeface="Calibri Light" pitchFamily="34" charset="0"/>
              </a:rPr>
              <a:t>6</a:t>
            </a:r>
            <a:r>
              <a:rPr lang="en-GB" sz="2200" dirty="0" smtClean="0">
                <a:solidFill>
                  <a:schemeClr val="tx2"/>
                </a:solidFill>
                <a:latin typeface="Calibri Light" pitchFamily="34" charset="0"/>
                <a:cs typeface="Calibri Light" pitchFamily="34" charset="0"/>
              </a:rPr>
              <a:t>: </a:t>
            </a:r>
            <a:r>
              <a:rPr lang="en-US" sz="2200" dirty="0" smtClean="0">
                <a:solidFill>
                  <a:schemeClr val="tx2"/>
                </a:solidFill>
                <a:latin typeface="Calibri Light" pitchFamily="34" charset="0"/>
                <a:cs typeface="Calibri Light" pitchFamily="34" charset="0"/>
              </a:rPr>
              <a:t>Dissemination</a:t>
            </a:r>
            <a:r>
              <a:rPr lang="en-US" sz="2200" b="1" dirty="0" smtClean="0">
                <a:solidFill>
                  <a:schemeClr val="tx2"/>
                </a:solidFill>
                <a:latin typeface="Calibri Light" pitchFamily="34" charset="0"/>
                <a:cs typeface="Calibri Light" pitchFamily="34" charset="0"/>
              </a:rPr>
              <a:t> </a:t>
            </a:r>
            <a:r>
              <a:rPr lang="sr-Latn-RS" sz="2200" dirty="0" smtClean="0">
                <a:solidFill>
                  <a:schemeClr val="tx2"/>
                </a:solidFill>
                <a:latin typeface="Calibri Light" pitchFamily="34" charset="0"/>
                <a:cs typeface="Calibri Light" pitchFamily="34" charset="0"/>
              </a:rPr>
              <a:t>and</a:t>
            </a:r>
            <a:r>
              <a:rPr lang="sr-Latn-RS" sz="2200" b="1" dirty="0" smtClean="0">
                <a:solidFill>
                  <a:schemeClr val="tx2"/>
                </a:solidFill>
                <a:latin typeface="Calibri Light" pitchFamily="34" charset="0"/>
                <a:cs typeface="Calibri Light" pitchFamily="34" charset="0"/>
              </a:rPr>
              <a:t> </a:t>
            </a:r>
            <a:r>
              <a:rPr lang="en-US" sz="2200" dirty="0" smtClean="0">
                <a:solidFill>
                  <a:schemeClr val="tx2"/>
                </a:solidFill>
                <a:latin typeface="Calibri Light" pitchFamily="34" charset="0"/>
                <a:cs typeface="Calibri Light" pitchFamily="34" charset="0"/>
              </a:rPr>
              <a:t>Exploitation</a:t>
            </a:r>
            <a:endParaRPr lang="en-GB" sz="2200" dirty="0" smtClean="0">
              <a:solidFill>
                <a:schemeClr val="tx2"/>
              </a:solidFill>
              <a:latin typeface="Calibri Light" pitchFamily="34" charset="0"/>
              <a:cs typeface="Calibri Light" pitchFamily="34" charset="0"/>
            </a:endParaRPr>
          </a:p>
          <a:p>
            <a:r>
              <a:rPr lang="en-GB" sz="2200" dirty="0" smtClean="0">
                <a:solidFill>
                  <a:schemeClr val="tx2"/>
                </a:solidFill>
                <a:latin typeface="Calibri Light" pitchFamily="34" charset="0"/>
                <a:cs typeface="Calibri Light" pitchFamily="34" charset="0"/>
              </a:rPr>
              <a:t>Leader: </a:t>
            </a:r>
            <a:r>
              <a:rPr lang="en-GB" sz="2200" b="1" dirty="0" smtClean="0">
                <a:solidFill>
                  <a:schemeClr val="tx2"/>
                </a:solidFill>
                <a:latin typeface="Calibri Light" pitchFamily="34" charset="0"/>
                <a:cs typeface="Calibri Light" pitchFamily="34" charset="0"/>
              </a:rPr>
              <a:t>University of </a:t>
            </a:r>
            <a:r>
              <a:rPr lang="sr-Latn-RS" sz="2200" b="1" dirty="0" smtClean="0">
                <a:solidFill>
                  <a:schemeClr val="tx2"/>
                </a:solidFill>
                <a:latin typeface="Calibri Light" pitchFamily="34" charset="0"/>
                <a:cs typeface="Calibri Light" pitchFamily="34" charset="0"/>
              </a:rPr>
              <a:t>Niš (UNI)</a:t>
            </a:r>
          </a:p>
          <a:p>
            <a:endParaRPr lang="sr-Latn-RS" b="1" dirty="0" smtClean="0">
              <a:solidFill>
                <a:schemeClr val="tx2"/>
              </a:solidFill>
              <a:latin typeface="Calibri Light" pitchFamily="34" charset="0"/>
              <a:cs typeface="Calibri Light" pitchFamily="34" charset="0"/>
            </a:endParaRPr>
          </a:p>
          <a:p>
            <a:r>
              <a:rPr lang="en-US" sz="2200" b="1" dirty="0" smtClean="0">
                <a:solidFill>
                  <a:schemeClr val="tx2"/>
                </a:solidFill>
                <a:latin typeface="Calibri Light" pitchFamily="34" charset="0"/>
                <a:cs typeface="Calibri Light" pitchFamily="34" charset="0"/>
              </a:rPr>
              <a:t>Management </a:t>
            </a:r>
            <a:r>
              <a:rPr lang="en-GB" sz="2200" b="1" dirty="0" smtClean="0">
                <a:solidFill>
                  <a:schemeClr val="tx2"/>
                </a:solidFill>
                <a:latin typeface="Calibri Light" pitchFamily="34" charset="0"/>
                <a:cs typeface="Calibri Light" pitchFamily="34" charset="0"/>
              </a:rPr>
              <a:t>WP</a:t>
            </a:r>
            <a:r>
              <a:rPr lang="sr-Latn-RS" sz="2200" b="1" dirty="0" smtClean="0">
                <a:solidFill>
                  <a:schemeClr val="tx2"/>
                </a:solidFill>
                <a:latin typeface="Calibri Light" pitchFamily="34" charset="0"/>
                <a:cs typeface="Calibri Light" pitchFamily="34" charset="0"/>
              </a:rPr>
              <a:t>7</a:t>
            </a:r>
            <a:r>
              <a:rPr lang="en-GB" sz="2200" dirty="0" smtClean="0">
                <a:solidFill>
                  <a:schemeClr val="tx2"/>
                </a:solidFill>
                <a:latin typeface="Calibri Light" pitchFamily="34" charset="0"/>
                <a:cs typeface="Calibri Light" pitchFamily="34" charset="0"/>
              </a:rPr>
              <a:t>: </a:t>
            </a:r>
            <a:r>
              <a:rPr lang="en-US" sz="2200" dirty="0" smtClean="0">
                <a:solidFill>
                  <a:schemeClr val="tx2"/>
                </a:solidFill>
                <a:latin typeface="Calibri Light" pitchFamily="34" charset="0"/>
                <a:cs typeface="Calibri Light" pitchFamily="34" charset="0"/>
              </a:rPr>
              <a:t>Project management </a:t>
            </a:r>
            <a:endParaRPr lang="en-GB" sz="2200" dirty="0" smtClean="0">
              <a:solidFill>
                <a:schemeClr val="tx2"/>
              </a:solidFill>
              <a:latin typeface="Calibri Light" pitchFamily="34" charset="0"/>
              <a:cs typeface="Calibri Light" pitchFamily="34" charset="0"/>
            </a:endParaRPr>
          </a:p>
          <a:p>
            <a:r>
              <a:rPr lang="en-GB" sz="2200" dirty="0" smtClean="0">
                <a:solidFill>
                  <a:schemeClr val="tx2"/>
                </a:solidFill>
                <a:latin typeface="Calibri Light" pitchFamily="34" charset="0"/>
                <a:cs typeface="Calibri Light" pitchFamily="34" charset="0"/>
              </a:rPr>
              <a:t>Leader: </a:t>
            </a:r>
            <a:r>
              <a:rPr lang="en-GB" sz="2200" b="1" dirty="0" smtClean="0">
                <a:solidFill>
                  <a:schemeClr val="tx2"/>
                </a:solidFill>
                <a:latin typeface="Calibri Light" pitchFamily="34" charset="0"/>
                <a:cs typeface="Calibri Light" pitchFamily="34" charset="0"/>
              </a:rPr>
              <a:t>University of </a:t>
            </a:r>
            <a:r>
              <a:rPr lang="sr-Latn-RS" sz="2200" b="1" dirty="0" smtClean="0">
                <a:solidFill>
                  <a:schemeClr val="tx2"/>
                </a:solidFill>
                <a:latin typeface="Calibri Light" pitchFamily="34" charset="0"/>
                <a:cs typeface="Calibri Light" pitchFamily="34" charset="0"/>
              </a:rPr>
              <a:t>Niš (UNI)</a:t>
            </a:r>
            <a:endParaRPr lang="en-GB" sz="2200" b="1" dirty="0" smtClean="0">
              <a:solidFill>
                <a:schemeClr val="tx2"/>
              </a:solidFill>
              <a:latin typeface="Calibri Light" pitchFamily="34" charset="0"/>
              <a:cs typeface="Calibri Light" pitchFamily="34" charset="0"/>
            </a:endParaRPr>
          </a:p>
          <a:p>
            <a:pPr algn="just"/>
            <a:endParaRPr kumimoji="0" lang="bs-Latn-BA" sz="22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UNI team</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219200"/>
            <a:ext cx="8686800" cy="4525963"/>
          </a:xfrm>
          <a:prstGeom prst="rect">
            <a:avLst/>
          </a:prstGeom>
        </p:spPr>
        <p:txBody>
          <a:bodyPr vert="horz" lIns="91440" tIns="45720" rIns="91440" bIns="45720" rtlCol="0">
            <a:noAutofit/>
          </a:bodyPr>
          <a:lstStyle/>
          <a:p>
            <a:r>
              <a:rPr lang="sr-Latn-RS" sz="2200" b="1" dirty="0" smtClean="0">
                <a:solidFill>
                  <a:schemeClr val="tx2"/>
                </a:solidFill>
                <a:latin typeface="Calibri Light" pitchFamily="34" charset="0"/>
                <a:cs typeface="Calibri Light" pitchFamily="34" charset="0"/>
              </a:rPr>
              <a:t>Milan Gocić</a:t>
            </a:r>
            <a:r>
              <a:rPr lang="en-US" sz="2200" dirty="0" smtClean="0">
                <a:solidFill>
                  <a:schemeClr val="tx2"/>
                </a:solidFill>
                <a:latin typeface="Calibri Light" pitchFamily="34" charset="0"/>
                <a:cs typeface="Calibri Light" pitchFamily="34" charset="0"/>
              </a:rPr>
              <a:t> </a:t>
            </a:r>
            <a:r>
              <a:rPr lang="sr-Latn-RS" sz="2200" dirty="0" smtClean="0">
                <a:solidFill>
                  <a:schemeClr val="tx2"/>
                </a:solidFill>
                <a:latin typeface="Calibri Light" pitchFamily="34" charset="0"/>
                <a:cs typeface="Calibri Light" pitchFamily="34" charset="0"/>
              </a:rPr>
              <a:t>– Project coordinator</a:t>
            </a:r>
          </a:p>
          <a:p>
            <a:endParaRPr lang="sr-Latn-RS" sz="1700" dirty="0" smtClean="0">
              <a:solidFill>
                <a:schemeClr val="tx2"/>
              </a:solidFill>
              <a:latin typeface="Calibri Light" pitchFamily="34" charset="0"/>
              <a:cs typeface="Calibri Light" pitchFamily="34" charset="0"/>
            </a:endParaRPr>
          </a:p>
          <a:p>
            <a:r>
              <a:rPr lang="sr-Latn-RS" sz="2200" b="1" dirty="0" smtClean="0">
                <a:solidFill>
                  <a:schemeClr val="tx2"/>
                </a:solidFill>
                <a:latin typeface="Calibri Light" pitchFamily="34" charset="0"/>
                <a:cs typeface="Calibri Light" pitchFamily="34" charset="0"/>
              </a:rPr>
              <a:t>Marija Milenković </a:t>
            </a:r>
            <a:r>
              <a:rPr lang="sr-Latn-RS" sz="2200" dirty="0" smtClean="0">
                <a:solidFill>
                  <a:schemeClr val="tx2"/>
                </a:solidFill>
                <a:latin typeface="Calibri Light" pitchFamily="34" charset="0"/>
                <a:cs typeface="Calibri Light" pitchFamily="34" charset="0"/>
              </a:rPr>
              <a:t>– Financial management</a:t>
            </a:r>
          </a:p>
          <a:p>
            <a:endParaRPr lang="sr-Latn-RS" sz="1700" dirty="0" smtClean="0">
              <a:solidFill>
                <a:schemeClr val="tx2"/>
              </a:solidFill>
              <a:latin typeface="Calibri Light" pitchFamily="34" charset="0"/>
              <a:cs typeface="Calibri Light" pitchFamily="34" charset="0"/>
            </a:endParaRPr>
          </a:p>
          <a:p>
            <a:r>
              <a:rPr lang="sr-Latn-RS" sz="2200" b="1" dirty="0" smtClean="0">
                <a:solidFill>
                  <a:schemeClr val="tx2"/>
                </a:solidFill>
                <a:latin typeface="Calibri Light" pitchFamily="34" charset="0"/>
                <a:cs typeface="Calibri Light" pitchFamily="34" charset="0"/>
              </a:rPr>
              <a:t>Saša Nikoliić</a:t>
            </a:r>
            <a:r>
              <a:rPr lang="en-US" sz="2200" dirty="0" smtClean="0">
                <a:solidFill>
                  <a:schemeClr val="tx2"/>
                </a:solidFill>
                <a:latin typeface="Calibri Light" pitchFamily="34" charset="0"/>
                <a:cs typeface="Calibri Light" pitchFamily="34" charset="0"/>
              </a:rPr>
              <a:t> </a:t>
            </a:r>
            <a:r>
              <a:rPr lang="sr-Latn-RS" sz="2200" dirty="0" smtClean="0">
                <a:solidFill>
                  <a:schemeClr val="tx2"/>
                </a:solidFill>
                <a:latin typeface="Calibri Light" pitchFamily="34" charset="0"/>
                <a:cs typeface="Calibri Light" pitchFamily="34" charset="0"/>
              </a:rPr>
              <a:t>– Financial management</a:t>
            </a:r>
          </a:p>
          <a:p>
            <a:endParaRPr lang="sr-Latn-RS" sz="1700" dirty="0" smtClean="0">
              <a:solidFill>
                <a:schemeClr val="tx2"/>
              </a:solidFill>
              <a:latin typeface="Calibri Light" pitchFamily="34" charset="0"/>
              <a:cs typeface="Calibri Light" pitchFamily="34" charset="0"/>
            </a:endParaRPr>
          </a:p>
          <a:p>
            <a:r>
              <a:rPr lang="sr-Latn-RS" sz="2200" b="1" dirty="0" smtClean="0">
                <a:solidFill>
                  <a:schemeClr val="tx2"/>
                </a:solidFill>
                <a:latin typeface="Calibri Light" pitchFamily="34" charset="0"/>
                <a:cs typeface="Calibri Light" pitchFamily="34" charset="0"/>
              </a:rPr>
              <a:t>Slaviša Trajković</a:t>
            </a:r>
            <a:r>
              <a:rPr lang="en-US" sz="2200" dirty="0" smtClean="0">
                <a:solidFill>
                  <a:schemeClr val="tx2"/>
                </a:solidFill>
                <a:latin typeface="Calibri Light" pitchFamily="34" charset="0"/>
                <a:cs typeface="Calibri Light" pitchFamily="34" charset="0"/>
              </a:rPr>
              <a:t> </a:t>
            </a:r>
            <a:r>
              <a:rPr lang="sr-Latn-RS" sz="2200" dirty="0" smtClean="0">
                <a:solidFill>
                  <a:schemeClr val="tx2"/>
                </a:solidFill>
                <a:latin typeface="Calibri Light" pitchFamily="34" charset="0"/>
                <a:cs typeface="Calibri Light" pitchFamily="34" charset="0"/>
              </a:rPr>
              <a:t>– Dissemination and Exploitation leader</a:t>
            </a:r>
          </a:p>
          <a:p>
            <a:endParaRPr lang="sr-Latn-RS" sz="1700" dirty="0" smtClean="0">
              <a:solidFill>
                <a:schemeClr val="tx2"/>
              </a:solidFill>
              <a:latin typeface="Calibri Light" pitchFamily="34" charset="0"/>
              <a:cs typeface="Calibri Light" pitchFamily="34" charset="0"/>
            </a:endParaRPr>
          </a:p>
          <a:p>
            <a:r>
              <a:rPr lang="sr-Latn-RS" sz="2200" b="1" dirty="0" smtClean="0">
                <a:solidFill>
                  <a:schemeClr val="tx2"/>
                </a:solidFill>
                <a:latin typeface="Calibri Light" pitchFamily="34" charset="0"/>
                <a:cs typeface="Calibri Light" pitchFamily="34" charset="0"/>
              </a:rPr>
              <a:t>Ljiljana Jevremović</a:t>
            </a:r>
            <a:r>
              <a:rPr lang="en-US" sz="2200" dirty="0" smtClean="0">
                <a:solidFill>
                  <a:schemeClr val="tx2"/>
                </a:solidFill>
                <a:latin typeface="Calibri Light" pitchFamily="34" charset="0"/>
                <a:cs typeface="Calibri Light" pitchFamily="34" charset="0"/>
              </a:rPr>
              <a:t> </a:t>
            </a:r>
            <a:r>
              <a:rPr lang="sr-Latn-RS" sz="2200" dirty="0" smtClean="0">
                <a:solidFill>
                  <a:schemeClr val="tx2"/>
                </a:solidFill>
                <a:latin typeface="Calibri Light" pitchFamily="34" charset="0"/>
                <a:cs typeface="Calibri Light" pitchFamily="34" charset="0"/>
              </a:rPr>
              <a:t>– Design of SWARM visual identity and promotional 			        material; media and social networks</a:t>
            </a:r>
          </a:p>
          <a:p>
            <a:endParaRPr lang="sr-Latn-RS" sz="1700" dirty="0" smtClean="0">
              <a:solidFill>
                <a:schemeClr val="tx2"/>
              </a:solidFill>
              <a:latin typeface="Calibri Light" pitchFamily="34" charset="0"/>
              <a:cs typeface="Calibri Light" pitchFamily="34" charset="0"/>
            </a:endParaRPr>
          </a:p>
          <a:p>
            <a:r>
              <a:rPr lang="sr-Latn-RS" sz="2200" b="1" dirty="0" smtClean="0">
                <a:solidFill>
                  <a:schemeClr val="tx2"/>
                </a:solidFill>
                <a:latin typeface="Calibri Light" pitchFamily="34" charset="0"/>
                <a:cs typeface="Calibri Light" pitchFamily="34" charset="0"/>
              </a:rPr>
              <a:t>Nebojša Jotović</a:t>
            </a:r>
            <a:r>
              <a:rPr lang="en-US" sz="2200" dirty="0" smtClean="0">
                <a:solidFill>
                  <a:schemeClr val="tx2"/>
                </a:solidFill>
                <a:latin typeface="Calibri Light" pitchFamily="34" charset="0"/>
                <a:cs typeface="Calibri Light" pitchFamily="34" charset="0"/>
              </a:rPr>
              <a:t> </a:t>
            </a:r>
            <a:r>
              <a:rPr lang="sr-Latn-RS" sz="2200" dirty="0" smtClean="0">
                <a:solidFill>
                  <a:schemeClr val="tx2"/>
                </a:solidFill>
                <a:latin typeface="Calibri Light" pitchFamily="34" charset="0"/>
                <a:cs typeface="Calibri Light" pitchFamily="34" charset="0"/>
              </a:rPr>
              <a:t>– Website design and maintaining</a:t>
            </a:r>
          </a:p>
          <a:p>
            <a:endParaRPr lang="sr-Latn-RS" sz="1700" dirty="0" smtClean="0">
              <a:solidFill>
                <a:schemeClr val="tx2"/>
              </a:solidFill>
              <a:latin typeface="Calibri Light" pitchFamily="34" charset="0"/>
              <a:cs typeface="Calibri Light" pitchFamily="34" charset="0"/>
            </a:endParaRPr>
          </a:p>
          <a:p>
            <a:r>
              <a:rPr lang="sr-Latn-RS" sz="2200" b="1" dirty="0" smtClean="0">
                <a:solidFill>
                  <a:schemeClr val="tx2"/>
                </a:solidFill>
                <a:latin typeface="Calibri Light" pitchFamily="34" charset="0"/>
                <a:cs typeface="Calibri Light" pitchFamily="34" charset="0"/>
              </a:rPr>
              <a:t>Mladen Milanović</a:t>
            </a:r>
            <a:r>
              <a:rPr lang="en-US" sz="2200" dirty="0" smtClean="0">
                <a:solidFill>
                  <a:schemeClr val="tx2"/>
                </a:solidFill>
                <a:latin typeface="Calibri Light" pitchFamily="34" charset="0"/>
                <a:cs typeface="Calibri Light" pitchFamily="34" charset="0"/>
              </a:rPr>
              <a:t> </a:t>
            </a:r>
            <a:r>
              <a:rPr lang="sr-Latn-RS" sz="2200" smtClean="0">
                <a:solidFill>
                  <a:schemeClr val="tx2"/>
                </a:solidFill>
                <a:latin typeface="Calibri Light" pitchFamily="34" charset="0"/>
                <a:cs typeface="Calibri Light" pitchFamily="34" charset="0"/>
              </a:rPr>
              <a:t>– </a:t>
            </a:r>
            <a:r>
              <a:rPr lang="sr-Latn-RS" sz="2200" smtClean="0">
                <a:solidFill>
                  <a:schemeClr val="tx2"/>
                </a:solidFill>
                <a:latin typeface="Calibri Light" pitchFamily="34" charset="0"/>
                <a:cs typeface="Calibri Light" pitchFamily="34" charset="0"/>
              </a:rPr>
              <a:t>Monitoring </a:t>
            </a:r>
            <a:r>
              <a:rPr lang="sr-Latn-RS" sz="2200" dirty="0" smtClean="0">
                <a:solidFill>
                  <a:schemeClr val="tx2"/>
                </a:solidFill>
                <a:latin typeface="Calibri Light" pitchFamily="34" charset="0"/>
                <a:cs typeface="Calibri Light" pitchFamily="34" charset="0"/>
              </a:rPr>
              <a:t>of reports creation</a:t>
            </a:r>
          </a:p>
          <a:p>
            <a:endParaRPr lang="sr-Latn-RS" sz="1700" dirty="0" smtClean="0">
              <a:solidFill>
                <a:schemeClr val="tx2"/>
              </a:solidFill>
              <a:latin typeface="Calibri Light" pitchFamily="34" charset="0"/>
              <a:cs typeface="Calibri Light" pitchFamily="34" charset="0"/>
            </a:endParaRPr>
          </a:p>
          <a:p>
            <a:r>
              <a:rPr lang="sr-Latn-RS" sz="2200" b="1" dirty="0" smtClean="0">
                <a:solidFill>
                  <a:schemeClr val="tx2"/>
                </a:solidFill>
                <a:latin typeface="Calibri Light" pitchFamily="34" charset="0"/>
                <a:cs typeface="Calibri Light" pitchFamily="34" charset="0"/>
              </a:rPr>
              <a:t>Dragan Milićević</a:t>
            </a:r>
            <a:r>
              <a:rPr lang="sr-Latn-RS" sz="2200" dirty="0" smtClean="0">
                <a:solidFill>
                  <a:schemeClr val="tx2"/>
                </a:solidFill>
                <a:latin typeface="Calibri Light" pitchFamily="34" charset="0"/>
                <a:cs typeface="Calibri Light" pitchFamily="34" charset="0"/>
              </a:rPr>
              <a:t>– Development of new laboratory</a:t>
            </a:r>
          </a:p>
          <a:p>
            <a:endParaRPr lang="sr-Latn-RS" sz="2200" dirty="0" smtClean="0">
              <a:solidFill>
                <a:schemeClr val="tx2"/>
              </a:solidFill>
              <a:latin typeface="Calibri Light" pitchFamily="34" charset="0"/>
              <a:cs typeface="Calibri Light" pitchFamily="34" charset="0"/>
            </a:endParaRPr>
          </a:p>
          <a:p>
            <a:endParaRPr lang="sr-Latn-RS" sz="2200" dirty="0" smtClean="0">
              <a:solidFill>
                <a:schemeClr val="tx2"/>
              </a:solidFill>
              <a:latin typeface="Calibri Light" pitchFamily="34" charset="0"/>
              <a:cs typeface="Calibri Light" pitchFamily="34" charset="0"/>
            </a:endParaRPr>
          </a:p>
          <a:p>
            <a:endParaRPr lang="sr-Latn-RS" sz="2200" dirty="0" smtClean="0">
              <a:solidFill>
                <a:schemeClr val="tx2"/>
              </a:solidFill>
              <a:latin typeface="Calibri Light" pitchFamily="34" charset="0"/>
              <a:cs typeface="Calibri Light" pitchFamily="34" charset="0"/>
            </a:endParaRPr>
          </a:p>
          <a:p>
            <a:endParaRPr lang="sr-Latn-RS" sz="2200" dirty="0" smtClean="0">
              <a:solidFill>
                <a:schemeClr val="tx2"/>
              </a:solidFill>
              <a:latin typeface="Calibri Light" pitchFamily="34" charset="0"/>
              <a:cs typeface="Calibri Light" pitchFamily="34" charset="0"/>
            </a:endParaRPr>
          </a:p>
          <a:p>
            <a:endParaRPr lang="sr-Latn-RS" sz="2200" dirty="0" smtClean="0">
              <a:solidFill>
                <a:schemeClr val="tx2"/>
              </a:solidFill>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Basic Information</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Contract number</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597888-EPP-1-2018-1-RS-EPPKA2-CBHE-JP</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Project acronym</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SWARM</a:t>
            </a:r>
            <a:endPar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Project name</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en-U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Strengthening of master curricula</a:t>
            </a:r>
            <a:r>
              <a:rPr kumimoji="0" lang="sr-Latn-R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en-U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in water resources </a:t>
            </a:r>
            <a:r>
              <a:rPr kumimoji="0" lang="sr-Latn-R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en-U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management</a:t>
            </a:r>
            <a:r>
              <a:rPr kumimoji="0" lang="sr-Latn-R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en-U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for the Western Balkans HEIs and</a:t>
            </a:r>
            <a:r>
              <a:rPr kumimoji="0" lang="sr-Latn-R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en-U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stakeholders </a:t>
            </a:r>
            <a:r>
              <a:rPr kumimoji="0" lang="sr-Latn-R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endParaRPr kumimoji="0" lang="bs-Latn-BA"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Project duration</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1</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5</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t</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h</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November</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201</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8</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14</a:t>
            </a:r>
            <a:r>
              <a:rPr kumimoji="0" lang="en-US" altLang="en-US" sz="2100" b="0" i="0" u="none" strike="noStrike" kern="1200" cap="none" spc="0" normalizeH="0" baseline="0" noProof="0" dirty="0" err="1" smtClean="0">
                <a:ln>
                  <a:noFill/>
                </a:ln>
                <a:solidFill>
                  <a:srgbClr val="002060"/>
                </a:solidFill>
                <a:effectLst/>
                <a:uLnTx/>
                <a:uFillTx/>
                <a:latin typeface="Calibri Light" pitchFamily="34" charset="0"/>
                <a:cs typeface="Calibri Light" pitchFamily="34" charset="0"/>
              </a:rPr>
              <a:t>th</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November </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20</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21</a:t>
            </a:r>
            <a:endPar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err="1" smtClean="0">
                <a:ln>
                  <a:noFill/>
                </a:ln>
                <a:solidFill>
                  <a:srgbClr val="002060"/>
                </a:solidFill>
                <a:effectLst/>
                <a:uLnTx/>
                <a:uFillTx/>
                <a:latin typeface="Calibri Light" pitchFamily="34" charset="0"/>
                <a:cs typeface="Calibri Light" pitchFamily="34" charset="0"/>
              </a:rPr>
              <a:t>Programme</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Erasmus+</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Call for Proposals</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EAC/A05/2017</a:t>
            </a:r>
            <a:endPar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Total cost</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931,289</a:t>
            </a:r>
            <a:r>
              <a:rPr kumimoji="0" lang="sr-Latn-R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.00</a:t>
            </a:r>
            <a:r>
              <a:rPr kumimoji="0" 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endPar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Coordinator</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University of Ni</a:t>
            </a:r>
            <a:r>
              <a:rPr kumimoji="0" lang="x-none" altLang="en-US" sz="2100" b="0" i="0" u="none" strike="noStrike" kern="1200" cap="none" spc="0" normalizeH="0" baseline="0" noProof="0" smtClean="0">
                <a:ln>
                  <a:noFill/>
                </a:ln>
                <a:solidFill>
                  <a:srgbClr val="002060"/>
                </a:solidFill>
                <a:effectLst/>
                <a:uLnTx/>
                <a:uFillTx/>
                <a:latin typeface="Calibri Light" pitchFamily="34" charset="0"/>
                <a:cs typeface="Calibri Light" pitchFamily="34" charset="0"/>
              </a:rPr>
              <a:t>š, Serbia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x-none" altLang="en-US" sz="2100" b="0" i="0" u="none" strike="noStrike" kern="1200" cap="none" spc="0" normalizeH="0" baseline="0" noProof="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x-none" altLang="en-US" sz="2100" b="0" i="0" u="none" strike="noStrike" kern="1200" cap="none" spc="0" normalizeH="0" baseline="0" noProof="0" smtClean="0">
                <a:ln>
                  <a:noFill/>
                </a:ln>
                <a:solidFill>
                  <a:srgbClr val="002060"/>
                </a:solidFill>
                <a:effectLst/>
                <a:uLnTx/>
                <a:uFillTx/>
                <a:latin typeface="Calibri Light" pitchFamily="34" charset="0"/>
                <a:cs typeface="Calibri Light" pitchFamily="34" charset="0"/>
              </a:rPr>
              <a:t>Univerzitetski trg 2, 18000 Niš, Serbia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x-none" altLang="en-US" sz="2100" b="1" i="0" u="none" strike="noStrike" kern="1200" cap="none" spc="0" normalizeH="0" baseline="0" noProof="0" smtClean="0">
                <a:ln>
                  <a:noFill/>
                </a:ln>
                <a:solidFill>
                  <a:srgbClr val="002060"/>
                </a:solidFill>
                <a:effectLst/>
                <a:uLnTx/>
                <a:uFillTx/>
                <a:latin typeface="Calibri Light" pitchFamily="34" charset="0"/>
                <a:cs typeface="Calibri Light" pitchFamily="34" charset="0"/>
              </a:rPr>
              <a:t>Project website</a:t>
            </a:r>
            <a:r>
              <a:rPr kumimoji="0" lang="x-none" altLang="en-US" sz="2100" b="0" i="0" u="none" strike="noStrike" kern="1200" cap="none" spc="0" normalizeH="0" baseline="0" noProof="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x-none" altLang="en-US" sz="2100" b="0" i="0" u="none" strike="noStrike" kern="1200" cap="none" spc="0" normalizeH="0" baseline="0" noProof="0" smtClean="0">
                <a:ln>
                  <a:noFill/>
                </a:ln>
                <a:solidFill>
                  <a:srgbClr val="002060"/>
                </a:solidFill>
                <a:effectLst/>
                <a:uLnTx/>
                <a:uFillTx/>
                <a:latin typeface="Calibri Light" pitchFamily="34" charset="0"/>
                <a:cs typeface="Calibri Light" pitchFamily="34" charset="0"/>
              </a:rPr>
              <a:t>www.</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swarm</a:t>
            </a:r>
            <a:r>
              <a:rPr kumimoji="0" lang="x-none" altLang="en-US" sz="2100" b="0" i="0" u="none" strike="noStrike" kern="1200" cap="none" spc="0" normalizeH="0" baseline="0" noProof="0" smtClean="0">
                <a:ln>
                  <a:noFill/>
                </a:ln>
                <a:solidFill>
                  <a:srgbClr val="002060"/>
                </a:solidFill>
                <a:effectLst/>
                <a:uLnTx/>
                <a:uFillTx/>
                <a:latin typeface="Calibri Light" pitchFamily="34" charset="0"/>
                <a:cs typeface="Calibri Light" pitchFamily="34" charset="0"/>
              </a:rPr>
              <a:t>.ni.ac.rs</a:t>
            </a:r>
            <a:endPar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r-Latn-RS" altLang="en-US" sz="21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Project e-mail</a:t>
            </a:r>
            <a:r>
              <a:rPr kumimoji="0" lang="sr-Latn-R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swarmuni@gmail.com</a:t>
            </a: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Motivation</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algn="just">
              <a:buNone/>
            </a:pPr>
            <a:r>
              <a:rPr lang="en-US" sz="2400" dirty="0" smtClean="0">
                <a:solidFill>
                  <a:srgbClr val="002060"/>
                </a:solidFill>
                <a:latin typeface="Calibri Light" pitchFamily="34" charset="0"/>
                <a:cs typeface="Calibri Light" pitchFamily="34" charset="0"/>
              </a:rPr>
              <a:t>One of the major environmental and sustainability challenges of the 21st century is </a:t>
            </a:r>
            <a:r>
              <a:rPr lang="en-US" sz="2400" b="1" dirty="0" smtClean="0">
                <a:solidFill>
                  <a:srgbClr val="002060"/>
                </a:solidFill>
                <a:latin typeface="Calibri Light" pitchFamily="34" charset="0"/>
                <a:cs typeface="Calibri Light" pitchFamily="34" charset="0"/>
              </a:rPr>
              <a:t>preserving and ensuring the most precious resource </a:t>
            </a:r>
            <a:r>
              <a:rPr lang="en-US" sz="2400" dirty="0" smtClean="0">
                <a:solidFill>
                  <a:srgbClr val="002060"/>
                </a:solidFill>
                <a:latin typeface="Calibri Light" pitchFamily="34" charset="0"/>
                <a:cs typeface="Calibri Light" pitchFamily="34" charset="0"/>
              </a:rPr>
              <a:t>– </a:t>
            </a:r>
            <a:r>
              <a:rPr lang="en-US" sz="2400" b="1" dirty="0" smtClean="0">
                <a:solidFill>
                  <a:srgbClr val="002060"/>
                </a:solidFill>
                <a:latin typeface="Calibri Light" pitchFamily="34" charset="0"/>
                <a:cs typeface="Calibri Light" pitchFamily="34" charset="0"/>
              </a:rPr>
              <a:t>water</a:t>
            </a:r>
            <a:r>
              <a:rPr lang="en-US" sz="2400" dirty="0" smtClean="0">
                <a:solidFill>
                  <a:srgbClr val="002060"/>
                </a:solidFill>
                <a:latin typeface="Calibri Light" pitchFamily="34" charset="0"/>
                <a:cs typeface="Calibri Light" pitchFamily="34" charset="0"/>
              </a:rPr>
              <a:t>. Water as the basic resource incorporated into functioning of different sectors requires </a:t>
            </a:r>
            <a:r>
              <a:rPr lang="en-US" sz="2400" b="1" dirty="0" smtClean="0">
                <a:solidFill>
                  <a:srgbClr val="002060"/>
                </a:solidFill>
                <a:latin typeface="Calibri Light" pitchFamily="34" charset="0"/>
                <a:cs typeface="Calibri Light" pitchFamily="34" charset="0"/>
              </a:rPr>
              <a:t>innovative, interdisciplinary, structural, </a:t>
            </a:r>
            <a:r>
              <a:rPr lang="en-US" sz="2400" dirty="0" smtClean="0">
                <a:solidFill>
                  <a:srgbClr val="002060"/>
                </a:solidFill>
                <a:latin typeface="Calibri Light" pitchFamily="34" charset="0"/>
                <a:cs typeface="Calibri Light" pitchFamily="34" charset="0"/>
              </a:rPr>
              <a:t>and</a:t>
            </a:r>
            <a:r>
              <a:rPr lang="en-US" sz="2400" b="1" dirty="0" smtClean="0">
                <a:solidFill>
                  <a:srgbClr val="002060"/>
                </a:solidFill>
                <a:latin typeface="Calibri Light" pitchFamily="34" charset="0"/>
                <a:cs typeface="Calibri Light" pitchFamily="34" charset="0"/>
              </a:rPr>
              <a:t> trans-boundary approach</a:t>
            </a:r>
            <a:r>
              <a:rPr lang="en-US" sz="2400" dirty="0" smtClean="0">
                <a:solidFill>
                  <a:srgbClr val="002060"/>
                </a:solidFill>
                <a:latin typeface="Calibri Light" pitchFamily="34" charset="0"/>
                <a:cs typeface="Calibri Light" pitchFamily="34" charset="0"/>
              </a:rPr>
              <a:t> - strong coordination and cooperation across countries and across sectors. Carefully manage of this </a:t>
            </a:r>
            <a:r>
              <a:rPr lang="en-US" sz="2400" b="1" dirty="0" smtClean="0">
                <a:solidFill>
                  <a:srgbClr val="002060"/>
                </a:solidFill>
                <a:latin typeface="Calibri Light" pitchFamily="34" charset="0"/>
                <a:cs typeface="Calibri Light" pitchFamily="34" charset="0"/>
              </a:rPr>
              <a:t>limited resource</a:t>
            </a:r>
            <a:r>
              <a:rPr lang="en-US" sz="2400" dirty="0" smtClean="0">
                <a:solidFill>
                  <a:srgbClr val="002060"/>
                </a:solidFill>
                <a:latin typeface="Calibri Light" pitchFamily="34" charset="0"/>
                <a:cs typeface="Calibri Light" pitchFamily="34" charset="0"/>
              </a:rPr>
              <a:t> is urgent due to plenty of statistical facts</a:t>
            </a:r>
            <a:r>
              <a:rPr lang="sr-Latn-RS" sz="2400" dirty="0" smtClean="0">
                <a:solidFill>
                  <a:srgbClr val="002060"/>
                </a:solidFill>
                <a:latin typeface="Calibri Light" pitchFamily="34" charset="0"/>
                <a:cs typeface="Calibri Light" pitchFamily="34" charset="0"/>
              </a:rPr>
              <a:t>.</a:t>
            </a:r>
          </a:p>
          <a:p>
            <a:pPr algn="just">
              <a:buNone/>
            </a:pPr>
            <a:endParaRPr lang="sr-Latn-RS" sz="2400" dirty="0" smtClean="0">
              <a:solidFill>
                <a:srgbClr val="002060"/>
              </a:solidFill>
              <a:latin typeface="Calibri Light" pitchFamily="34" charset="0"/>
              <a:cs typeface="Calibri Light" pitchFamily="34" charset="0"/>
            </a:endParaRPr>
          </a:p>
          <a:p>
            <a:pPr algn="just">
              <a:buNone/>
            </a:pPr>
            <a:r>
              <a:rPr lang="en-GB" sz="2400" dirty="0" smtClean="0">
                <a:solidFill>
                  <a:srgbClr val="002060"/>
                </a:solidFill>
                <a:latin typeface="Calibri Light" pitchFamily="34" charset="0"/>
                <a:cs typeface="Calibri Light" pitchFamily="34" charset="0"/>
              </a:rPr>
              <a:t>WB countries should above all </a:t>
            </a:r>
            <a:r>
              <a:rPr lang="en-GB" sz="2400" b="1" dirty="0" smtClean="0">
                <a:solidFill>
                  <a:srgbClr val="002060"/>
                </a:solidFill>
                <a:latin typeface="Calibri Light" pitchFamily="34" charset="0"/>
                <a:cs typeface="Calibri Light" pitchFamily="34" charset="0"/>
              </a:rPr>
              <a:t>develop new </a:t>
            </a:r>
            <a:r>
              <a:rPr lang="sr-Latn-RS" sz="2400" dirty="0" smtClean="0">
                <a:solidFill>
                  <a:srgbClr val="002060"/>
                </a:solidFill>
                <a:latin typeface="Calibri Light" pitchFamily="34" charset="0"/>
                <a:cs typeface="Calibri Light" pitchFamily="34" charset="0"/>
              </a:rPr>
              <a:t>or </a:t>
            </a:r>
            <a:r>
              <a:rPr lang="en-GB" sz="2400" b="1" dirty="0" smtClean="0">
                <a:solidFill>
                  <a:srgbClr val="002060"/>
                </a:solidFill>
                <a:latin typeface="Calibri Light" pitchFamily="34" charset="0"/>
                <a:cs typeface="Calibri Light" pitchFamily="34" charset="0"/>
              </a:rPr>
              <a:t>improve the existing education</a:t>
            </a:r>
            <a:r>
              <a:rPr lang="en-GB" sz="2400" dirty="0" smtClean="0">
                <a:solidFill>
                  <a:srgbClr val="002060"/>
                </a:solidFill>
                <a:latin typeface="Calibri Light" pitchFamily="34" charset="0"/>
                <a:cs typeface="Calibri Light" pitchFamily="34" charset="0"/>
              </a:rPr>
              <a:t> in this field, to </a:t>
            </a:r>
            <a:r>
              <a:rPr lang="en-GB" sz="2400" b="1" dirty="0" smtClean="0">
                <a:solidFill>
                  <a:srgbClr val="002060"/>
                </a:solidFill>
                <a:latin typeface="Calibri Light" pitchFamily="34" charset="0"/>
                <a:cs typeface="Calibri Light" pitchFamily="34" charset="0"/>
              </a:rPr>
              <a:t>raise technical capacity </a:t>
            </a:r>
            <a:r>
              <a:rPr lang="en-GB" sz="2400" dirty="0" smtClean="0">
                <a:solidFill>
                  <a:srgbClr val="002060"/>
                </a:solidFill>
                <a:latin typeface="Calibri Light" pitchFamily="34" charset="0"/>
                <a:cs typeface="Calibri Light" pitchFamily="34" charset="0"/>
              </a:rPr>
              <a:t>and accomplish creation of </a:t>
            </a:r>
            <a:r>
              <a:rPr lang="en-GB" sz="2400" b="1" dirty="0" smtClean="0">
                <a:solidFill>
                  <a:srgbClr val="002060"/>
                </a:solidFill>
                <a:latin typeface="Calibri Light" pitchFamily="34" charset="0"/>
                <a:cs typeface="Calibri Light" pitchFamily="34" charset="0"/>
              </a:rPr>
              <a:t>more efficient systems </a:t>
            </a:r>
            <a:r>
              <a:rPr lang="sr-Latn-RS" sz="2400" dirty="0" smtClean="0">
                <a:solidFill>
                  <a:srgbClr val="002060"/>
                </a:solidFill>
                <a:latin typeface="Calibri Light" pitchFamily="34" charset="0"/>
                <a:cs typeface="Calibri Light" pitchFamily="34" charset="0"/>
              </a:rPr>
              <a:t>in the field of </a:t>
            </a:r>
            <a:r>
              <a:rPr lang="sr-Latn-RS" sz="2400" b="1" dirty="0" smtClean="0">
                <a:solidFill>
                  <a:srgbClr val="002060"/>
                </a:solidFill>
                <a:latin typeface="Calibri Light" pitchFamily="34" charset="0"/>
                <a:cs typeface="Calibri Light" pitchFamily="34" charset="0"/>
              </a:rPr>
              <a:t>water resources management</a:t>
            </a:r>
            <a:r>
              <a:rPr lang="en-GB" sz="2400" dirty="0" smtClean="0">
                <a:solidFill>
                  <a:srgbClr val="002060"/>
                </a:solidFill>
                <a:latin typeface="Calibri Light" pitchFamily="34" charset="0"/>
                <a:cs typeface="Calibri Light" pitchFamily="34" charset="0"/>
              </a:rPr>
              <a:t>.</a:t>
            </a:r>
            <a:endParaRPr lang="en-US" sz="2400" dirty="0" smtClean="0">
              <a:solidFill>
                <a:srgbClr val="002060"/>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normAutofit/>
          </a:bodyPr>
          <a:lstStyle/>
          <a:p>
            <a:r>
              <a:rPr lang="bs-Latn-BA" b="1" dirty="0" smtClean="0">
                <a:solidFill>
                  <a:schemeClr val="tx2"/>
                </a:solidFill>
                <a:latin typeface="Calibri Light" pitchFamily="34" charset="0"/>
                <a:cs typeface="Calibri Light" pitchFamily="34" charset="0"/>
              </a:rPr>
              <a:t>Overall Broader Objective</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algn="just"/>
            <a:endParaRPr lang="sr-Latn-RS" altLang="en-US" sz="3600" b="1" dirty="0" smtClean="0">
              <a:solidFill>
                <a:srgbClr val="002060"/>
              </a:solidFill>
              <a:latin typeface="Calibri Light" pitchFamily="34" charset="0"/>
              <a:cs typeface="Calibri Light" pitchFamily="34" charset="0"/>
            </a:endParaRPr>
          </a:p>
          <a:p>
            <a:pPr algn="just"/>
            <a:endParaRPr lang="sr-Latn-RS" altLang="en-US" sz="3600" b="1" dirty="0" smtClean="0">
              <a:solidFill>
                <a:srgbClr val="002060"/>
              </a:solidFill>
              <a:latin typeface="Calibri Light" pitchFamily="34" charset="0"/>
              <a:cs typeface="Calibri Light" pitchFamily="34" charset="0"/>
            </a:endParaRPr>
          </a:p>
          <a:p>
            <a:pPr algn="ctr"/>
            <a:r>
              <a:rPr lang="en-GB" altLang="en-US" sz="3600" b="1" dirty="0" smtClean="0">
                <a:solidFill>
                  <a:srgbClr val="002060"/>
                </a:solidFill>
                <a:latin typeface="Calibri Light" pitchFamily="34" charset="0"/>
                <a:cs typeface="Calibri Light" pitchFamily="34" charset="0"/>
              </a:rPr>
              <a:t>Education</a:t>
            </a:r>
            <a:r>
              <a:rPr lang="en-GB" altLang="en-US" sz="3600" dirty="0" smtClean="0">
                <a:solidFill>
                  <a:srgbClr val="002060"/>
                </a:solidFill>
                <a:latin typeface="Calibri Light" pitchFamily="34" charset="0"/>
                <a:cs typeface="Calibri Light" pitchFamily="34" charset="0"/>
              </a:rPr>
              <a:t> of </a:t>
            </a:r>
            <a:r>
              <a:rPr lang="en-GB" altLang="en-US" sz="3600" b="1" dirty="0" smtClean="0">
                <a:solidFill>
                  <a:srgbClr val="002060"/>
                </a:solidFill>
                <a:latin typeface="Calibri Light" pitchFamily="34" charset="0"/>
                <a:cs typeface="Calibri Light" pitchFamily="34" charset="0"/>
              </a:rPr>
              <a:t>experts</a:t>
            </a:r>
            <a:r>
              <a:rPr lang="en-GB" altLang="en-US" sz="3600" dirty="0" smtClean="0">
                <a:solidFill>
                  <a:srgbClr val="002060"/>
                </a:solidFill>
                <a:latin typeface="Calibri Light" pitchFamily="34" charset="0"/>
                <a:cs typeface="Calibri Light" pitchFamily="34" charset="0"/>
              </a:rPr>
              <a:t> for water resources management in the Western Balkans (WB) </a:t>
            </a:r>
            <a:endParaRPr lang="sr-Latn-RS" altLang="en-US" sz="3600" dirty="0" smtClean="0">
              <a:solidFill>
                <a:srgbClr val="002060"/>
              </a:solidFill>
              <a:latin typeface="Calibri Light" pitchFamily="34" charset="0"/>
              <a:cs typeface="Calibri Light" pitchFamily="34" charset="0"/>
            </a:endParaRPr>
          </a:p>
          <a:p>
            <a:pPr algn="ctr"/>
            <a:r>
              <a:rPr lang="en-GB" altLang="en-US" sz="3600" b="1" dirty="0" smtClean="0">
                <a:solidFill>
                  <a:srgbClr val="002060"/>
                </a:solidFill>
                <a:latin typeface="Calibri Light" pitchFamily="34" charset="0"/>
                <a:cs typeface="Calibri Light" pitchFamily="34" charset="0"/>
              </a:rPr>
              <a:t>in line with the national and EU policies</a:t>
            </a:r>
            <a:r>
              <a:rPr lang="en-GB" altLang="en-US" sz="3600" dirty="0" smtClean="0">
                <a:solidFill>
                  <a:srgbClr val="002060"/>
                </a:solidFill>
                <a:latin typeface="Calibri Light" pitchFamily="34" charset="0"/>
                <a:cs typeface="Calibri Light" pitchFamily="34" charset="0"/>
              </a:rPr>
              <a:t>.</a:t>
            </a:r>
            <a:endParaRPr lang="sr-Latn-RS" altLang="en-US" sz="3600" dirty="0" smtClean="0">
              <a:solidFill>
                <a:srgbClr val="002060"/>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Specific Objectives</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lvl="0" algn="just">
              <a:buFont typeface="Wingdings" pitchFamily="2" charset="2"/>
              <a:buChar char="Ø"/>
            </a:pPr>
            <a:r>
              <a:rPr lang="sr-Latn-RS" sz="2600" b="1" dirty="0" smtClean="0">
                <a:solidFill>
                  <a:srgbClr val="002060"/>
                </a:solidFill>
                <a:latin typeface="Calibri Light" pitchFamily="34" charset="0"/>
                <a:cs typeface="Calibri Light" pitchFamily="34" charset="0"/>
              </a:rPr>
              <a:t> </a:t>
            </a:r>
            <a:r>
              <a:rPr lang="en-GB" sz="2600" b="1" dirty="0" smtClean="0">
                <a:solidFill>
                  <a:srgbClr val="002060"/>
                </a:solidFill>
                <a:latin typeface="Calibri Light" pitchFamily="34" charset="0"/>
                <a:cs typeface="Calibri Light" pitchFamily="34" charset="0"/>
              </a:rPr>
              <a:t>Improve</a:t>
            </a:r>
            <a:r>
              <a:rPr lang="sr-Latn-RS" sz="2600" b="1" dirty="0" smtClean="0">
                <a:solidFill>
                  <a:srgbClr val="002060"/>
                </a:solidFill>
                <a:latin typeface="Calibri Light" pitchFamily="34" charset="0"/>
                <a:cs typeface="Calibri Light" pitchFamily="34" charset="0"/>
              </a:rPr>
              <a:t> </a:t>
            </a:r>
            <a:r>
              <a:rPr lang="en-GB" sz="2600" b="1" dirty="0" smtClean="0">
                <a:solidFill>
                  <a:srgbClr val="002060"/>
                </a:solidFill>
                <a:latin typeface="Calibri Light" pitchFamily="34" charset="0"/>
                <a:cs typeface="Calibri Light" pitchFamily="34" charset="0"/>
              </a:rPr>
              <a:t>the level of competencies and skills in </a:t>
            </a:r>
            <a:r>
              <a:rPr lang="sr-Latn-RS" sz="2600" b="1" dirty="0" smtClean="0">
                <a:solidFill>
                  <a:srgbClr val="002060"/>
                </a:solidFill>
                <a:latin typeface="Calibri Light" pitchFamily="34" charset="0"/>
                <a:cs typeface="Calibri Light" pitchFamily="34" charset="0"/>
              </a:rPr>
              <a:t>WB </a:t>
            </a:r>
            <a:r>
              <a:rPr lang="en-GB" sz="2600" b="1" dirty="0" smtClean="0">
                <a:solidFill>
                  <a:srgbClr val="002060"/>
                </a:solidFill>
                <a:latin typeface="Calibri Light" pitchFamily="34" charset="0"/>
                <a:cs typeface="Calibri Light" pitchFamily="34" charset="0"/>
              </a:rPr>
              <a:t>HEIs</a:t>
            </a:r>
            <a:r>
              <a:rPr lang="en-GB" sz="2600" dirty="0" smtClean="0">
                <a:latin typeface="Calibri Light" pitchFamily="34" charset="0"/>
                <a:cs typeface="Calibri Light" pitchFamily="34" charset="0"/>
              </a:rPr>
              <a:t> by developing new and innovative master programmes in the field of water resources management (WRM) in line with the Bologna requirements and national accreditation standards by October 2021</a:t>
            </a:r>
            <a:endParaRPr lang="sr-Latn-RS" sz="2600" dirty="0" smtClean="0">
              <a:latin typeface="Calibri Light" pitchFamily="34" charset="0"/>
              <a:cs typeface="Calibri Light" pitchFamily="34" charset="0"/>
            </a:endParaRPr>
          </a:p>
          <a:p>
            <a:pPr lvl="0" algn="just">
              <a:buFont typeface="Wingdings" pitchFamily="2" charset="2"/>
              <a:buChar char="Ø"/>
            </a:pPr>
            <a:endParaRPr lang="en-US" sz="2000" dirty="0" smtClean="0">
              <a:latin typeface="Calibri Light" pitchFamily="34" charset="0"/>
              <a:cs typeface="Calibri Light" pitchFamily="34" charset="0"/>
            </a:endParaRPr>
          </a:p>
          <a:p>
            <a:pPr lvl="0" algn="just">
              <a:buFont typeface="Wingdings" pitchFamily="2" charset="2"/>
              <a:buChar char="Ø"/>
            </a:pPr>
            <a:r>
              <a:rPr lang="sr-Latn-RS" sz="2600" b="1" dirty="0" smtClean="0">
                <a:solidFill>
                  <a:srgbClr val="002060"/>
                </a:solidFill>
                <a:latin typeface="Calibri Light" pitchFamily="34" charset="0"/>
                <a:cs typeface="Calibri Light" pitchFamily="34" charset="0"/>
              </a:rPr>
              <a:t> </a:t>
            </a:r>
            <a:r>
              <a:rPr lang="en-GB" sz="2600" b="1" dirty="0" smtClean="0">
                <a:solidFill>
                  <a:srgbClr val="002060"/>
                </a:solidFill>
                <a:latin typeface="Calibri Light" pitchFamily="34" charset="0"/>
                <a:cs typeface="Calibri Light" pitchFamily="34" charset="0"/>
              </a:rPr>
              <a:t>Design and implement seven new and up-to-date laboratories </a:t>
            </a:r>
            <a:r>
              <a:rPr lang="en-GB" sz="2600" dirty="0" smtClean="0">
                <a:latin typeface="Calibri Light" pitchFamily="34" charset="0"/>
                <a:cs typeface="Calibri Light" pitchFamily="34" charset="0"/>
              </a:rPr>
              <a:t>in WB partner HEIs in co</a:t>
            </a:r>
            <a:r>
              <a:rPr lang="sr-Latn-RS" sz="2600" dirty="0" smtClean="0">
                <a:latin typeface="Calibri Light" pitchFamily="34" charset="0"/>
                <a:cs typeface="Calibri Light" pitchFamily="34" charset="0"/>
              </a:rPr>
              <a:t>o</a:t>
            </a:r>
            <a:r>
              <a:rPr lang="en-GB" sz="2600" dirty="0" err="1" smtClean="0">
                <a:latin typeface="Calibri Light" pitchFamily="34" charset="0"/>
                <a:cs typeface="Calibri Light" pitchFamily="34" charset="0"/>
              </a:rPr>
              <a:t>peration</a:t>
            </a:r>
            <a:r>
              <a:rPr lang="en-GB" sz="2600" dirty="0" smtClean="0">
                <a:latin typeface="Calibri Light" pitchFamily="34" charset="0"/>
                <a:cs typeface="Calibri Light" pitchFamily="34" charset="0"/>
              </a:rPr>
              <a:t> with EU project partners by November 2019</a:t>
            </a:r>
            <a:endParaRPr lang="sr-Latn-RS" sz="2600" dirty="0" smtClean="0">
              <a:latin typeface="Calibri Light" pitchFamily="34" charset="0"/>
              <a:cs typeface="Calibri Light" pitchFamily="34" charset="0"/>
            </a:endParaRPr>
          </a:p>
          <a:p>
            <a:pPr lvl="0" algn="just">
              <a:buFont typeface="Wingdings" pitchFamily="2" charset="2"/>
              <a:buChar char="Ø"/>
            </a:pPr>
            <a:endParaRPr lang="en-US" sz="2000" dirty="0" smtClean="0">
              <a:latin typeface="Calibri Light" pitchFamily="34" charset="0"/>
              <a:cs typeface="Calibri Light" pitchFamily="34" charset="0"/>
            </a:endParaRPr>
          </a:p>
          <a:p>
            <a:pPr algn="just">
              <a:buFont typeface="Wingdings" pitchFamily="2" charset="2"/>
              <a:buChar char="Ø"/>
            </a:pPr>
            <a:r>
              <a:rPr lang="sr-Latn-RS" sz="2600" b="1" dirty="0" smtClean="0">
                <a:solidFill>
                  <a:srgbClr val="002060"/>
                </a:solidFill>
                <a:latin typeface="Calibri Light" pitchFamily="34" charset="0"/>
                <a:cs typeface="Calibri Light" pitchFamily="34" charset="0"/>
              </a:rPr>
              <a:t> </a:t>
            </a:r>
            <a:r>
              <a:rPr lang="en-GB" sz="2600" b="1" dirty="0" smtClean="0">
                <a:solidFill>
                  <a:srgbClr val="002060"/>
                </a:solidFill>
                <a:latin typeface="Calibri Light" pitchFamily="34" charset="0"/>
                <a:cs typeface="Calibri Light" pitchFamily="34" charset="0"/>
              </a:rPr>
              <a:t>Develop and implement LLL courses for the water sector </a:t>
            </a:r>
            <a:r>
              <a:rPr lang="en-GB" sz="2600" dirty="0" smtClean="0">
                <a:latin typeface="Calibri Light" pitchFamily="34" charset="0"/>
                <a:cs typeface="Calibri Light" pitchFamily="34" charset="0"/>
              </a:rPr>
              <a:t>in line with EU Water Framework Directive by January 2021</a:t>
            </a:r>
            <a:endParaRPr lang="sr-Latn-RS" sz="2600" b="1" dirty="0" smtClean="0">
              <a:solidFill>
                <a:srgbClr val="002060"/>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Sustainability</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algn="just">
              <a:buFont typeface="Wingdings" pitchFamily="2" charset="2"/>
              <a:buChar char="Ø"/>
            </a:pPr>
            <a:r>
              <a:rPr lang="sr-Latn-RS" sz="2600" b="1" dirty="0" smtClean="0">
                <a:solidFill>
                  <a:srgbClr val="002060"/>
                </a:solidFill>
                <a:latin typeface="Calibri Light" pitchFamily="34" charset="0"/>
                <a:cs typeface="Calibri Light" pitchFamily="34" charset="0"/>
              </a:rPr>
              <a:t> </a:t>
            </a:r>
            <a:r>
              <a:rPr lang="sr-Latn-RS" sz="2500" b="1" dirty="0" smtClean="0">
                <a:solidFill>
                  <a:srgbClr val="002060"/>
                </a:solidFill>
                <a:latin typeface="Calibri Light" pitchFamily="34" charset="0"/>
                <a:cs typeface="Calibri Light" pitchFamily="34" charset="0"/>
              </a:rPr>
              <a:t>S</a:t>
            </a:r>
            <a:r>
              <a:rPr lang="en-GB" sz="2500" b="1" dirty="0" smtClean="0">
                <a:solidFill>
                  <a:srgbClr val="002060"/>
                </a:solidFill>
                <a:latin typeface="Calibri Light" pitchFamily="34" charset="0"/>
                <a:cs typeface="Calibri Light" pitchFamily="34" charset="0"/>
              </a:rPr>
              <a:t>even new </a:t>
            </a:r>
            <a:r>
              <a:rPr lang="sr-Latn-RS" sz="2500" b="1" dirty="0" smtClean="0">
                <a:solidFill>
                  <a:srgbClr val="002060"/>
                </a:solidFill>
                <a:latin typeface="Calibri Light" pitchFamily="34" charset="0"/>
                <a:cs typeface="Calibri Light" pitchFamily="34" charset="0"/>
              </a:rPr>
              <a:t>and improved </a:t>
            </a:r>
            <a:r>
              <a:rPr lang="en-GB" sz="2500" b="1" dirty="0" smtClean="0">
                <a:solidFill>
                  <a:srgbClr val="002060"/>
                </a:solidFill>
                <a:latin typeface="Calibri Light" pitchFamily="34" charset="0"/>
                <a:cs typeface="Calibri Light" pitchFamily="34" charset="0"/>
              </a:rPr>
              <a:t>master programmes in </a:t>
            </a:r>
            <a:r>
              <a:rPr lang="sr-Latn-RS" sz="2500" b="1" dirty="0" smtClean="0">
                <a:solidFill>
                  <a:srgbClr val="002060"/>
                </a:solidFill>
                <a:latin typeface="Calibri Light" pitchFamily="34" charset="0"/>
                <a:cs typeface="Calibri Light" pitchFamily="34" charset="0"/>
              </a:rPr>
              <a:t>W</a:t>
            </a:r>
            <a:r>
              <a:rPr lang="en-GB" sz="2500" b="1" dirty="0" smtClean="0">
                <a:solidFill>
                  <a:srgbClr val="002060"/>
                </a:solidFill>
                <a:latin typeface="Calibri Light" pitchFamily="34" charset="0"/>
                <a:cs typeface="Calibri Light" pitchFamily="34" charset="0"/>
              </a:rPr>
              <a:t>RM </a:t>
            </a:r>
            <a:r>
              <a:rPr lang="en-GB" sz="2500" dirty="0" smtClean="0">
                <a:solidFill>
                  <a:srgbClr val="002060"/>
                </a:solidFill>
                <a:latin typeface="Calibri Light" pitchFamily="34" charset="0"/>
                <a:cs typeface="Calibri Light" pitchFamily="34" charset="0"/>
              </a:rPr>
              <a:t>at the WB partner HEIs that will be </a:t>
            </a:r>
            <a:r>
              <a:rPr lang="sr-Latn-RS" sz="2500" dirty="0" smtClean="0">
                <a:solidFill>
                  <a:srgbClr val="002060"/>
                </a:solidFill>
                <a:latin typeface="Calibri Light" pitchFamily="34" charset="0"/>
                <a:cs typeface="Calibri Light" pitchFamily="34" charset="0"/>
              </a:rPr>
              <a:t>improved or </a:t>
            </a:r>
            <a:r>
              <a:rPr lang="en-GB" sz="2500" dirty="0" smtClean="0">
                <a:solidFill>
                  <a:srgbClr val="002060"/>
                </a:solidFill>
                <a:latin typeface="Calibri Light" pitchFamily="34" charset="0"/>
                <a:cs typeface="Calibri Light" pitchFamily="34" charset="0"/>
              </a:rPr>
              <a:t>developed, accredited and implemented</a:t>
            </a:r>
            <a:r>
              <a:rPr lang="sr-Latn-RS" sz="2500" dirty="0" smtClean="0">
                <a:solidFill>
                  <a:srgbClr val="002060"/>
                </a:solidFill>
                <a:latin typeface="Calibri Light" pitchFamily="34" charset="0"/>
                <a:cs typeface="Calibri Light" pitchFamily="34" charset="0"/>
              </a:rPr>
              <a:t>.</a:t>
            </a:r>
          </a:p>
          <a:p>
            <a:pPr algn="just">
              <a:buFont typeface="Wingdings" pitchFamily="2" charset="2"/>
              <a:buChar char="Ø"/>
            </a:pPr>
            <a:endParaRPr lang="en-US" sz="600" dirty="0" smtClean="0">
              <a:solidFill>
                <a:srgbClr val="002060"/>
              </a:solidFill>
              <a:latin typeface="Calibri Light" pitchFamily="34" charset="0"/>
              <a:cs typeface="Calibri Light" pitchFamily="34" charset="0"/>
            </a:endParaRPr>
          </a:p>
          <a:p>
            <a:pPr algn="just">
              <a:buFont typeface="Wingdings" pitchFamily="2" charset="2"/>
              <a:buChar char="Ø"/>
            </a:pPr>
            <a:r>
              <a:rPr lang="sr-Latn-RS" sz="2600" b="1" dirty="0" smtClean="0">
                <a:solidFill>
                  <a:srgbClr val="002060"/>
                </a:solidFill>
                <a:latin typeface="Calibri Light" pitchFamily="34" charset="0"/>
                <a:cs typeface="Calibri Light" pitchFamily="34" charset="0"/>
              </a:rPr>
              <a:t> </a:t>
            </a:r>
            <a:r>
              <a:rPr lang="sr-Latn-RS" sz="2500" b="1" dirty="0" smtClean="0">
                <a:solidFill>
                  <a:srgbClr val="002060"/>
                </a:solidFill>
                <a:latin typeface="Calibri Light" pitchFamily="34" charset="0"/>
                <a:cs typeface="Calibri Light" pitchFamily="34" charset="0"/>
              </a:rPr>
              <a:t>Four</a:t>
            </a:r>
            <a:r>
              <a:rPr lang="en-GB" sz="2500" b="1" dirty="0" smtClean="0">
                <a:solidFill>
                  <a:srgbClr val="002060"/>
                </a:solidFill>
                <a:latin typeface="Calibri Light" pitchFamily="34" charset="0"/>
                <a:cs typeface="Calibri Light" pitchFamily="34" charset="0"/>
              </a:rPr>
              <a:t> new training programmes in </a:t>
            </a:r>
            <a:r>
              <a:rPr lang="sr-Latn-RS" sz="2500" b="1" dirty="0" smtClean="0">
                <a:solidFill>
                  <a:srgbClr val="002060"/>
                </a:solidFill>
                <a:latin typeface="Calibri Light" pitchFamily="34" charset="0"/>
                <a:cs typeface="Calibri Light" pitchFamily="34" charset="0"/>
              </a:rPr>
              <a:t>W</a:t>
            </a:r>
            <a:r>
              <a:rPr lang="en-GB" sz="2500" b="1" dirty="0" smtClean="0">
                <a:solidFill>
                  <a:srgbClr val="002060"/>
                </a:solidFill>
                <a:latin typeface="Calibri Light" pitchFamily="34" charset="0"/>
                <a:cs typeface="Calibri Light" pitchFamily="34" charset="0"/>
              </a:rPr>
              <a:t>RM</a:t>
            </a:r>
            <a:r>
              <a:rPr lang="en-GB" sz="2500" dirty="0" smtClean="0">
                <a:solidFill>
                  <a:srgbClr val="002060"/>
                </a:solidFill>
                <a:latin typeface="Calibri Light" pitchFamily="34" charset="0"/>
                <a:cs typeface="Calibri Light" pitchFamily="34" charset="0"/>
              </a:rPr>
              <a:t> (one per each WB partner country)  with training materials for </a:t>
            </a:r>
            <a:r>
              <a:rPr lang="sr-Latn-RS" sz="2500" dirty="0" smtClean="0">
                <a:solidFill>
                  <a:srgbClr val="002060"/>
                </a:solidFill>
                <a:latin typeface="Calibri Light" pitchFamily="34" charset="0"/>
                <a:cs typeface="Calibri Light" pitchFamily="34" charset="0"/>
              </a:rPr>
              <a:t>water resources </a:t>
            </a:r>
            <a:r>
              <a:rPr lang="en-GB" sz="2500" dirty="0" smtClean="0">
                <a:solidFill>
                  <a:srgbClr val="002060"/>
                </a:solidFill>
                <a:latin typeface="Calibri Light" pitchFamily="34" charset="0"/>
                <a:cs typeface="Calibri Light" pitchFamily="34" charset="0"/>
              </a:rPr>
              <a:t>sector developed and conducted</a:t>
            </a:r>
            <a:r>
              <a:rPr lang="sr-Latn-RS" sz="2500" dirty="0" smtClean="0">
                <a:solidFill>
                  <a:srgbClr val="002060"/>
                </a:solidFill>
                <a:latin typeface="Calibri Light" pitchFamily="34" charset="0"/>
                <a:cs typeface="Calibri Light" pitchFamily="34" charset="0"/>
              </a:rPr>
              <a:t>.</a:t>
            </a:r>
          </a:p>
          <a:p>
            <a:pPr algn="just">
              <a:buFont typeface="Wingdings" pitchFamily="2" charset="2"/>
              <a:buChar char="Ø"/>
            </a:pPr>
            <a:endParaRPr lang="en-US" sz="600" dirty="0" smtClean="0">
              <a:solidFill>
                <a:srgbClr val="002060"/>
              </a:solidFill>
              <a:latin typeface="Calibri Light" pitchFamily="34" charset="0"/>
              <a:cs typeface="Calibri Light" pitchFamily="34" charset="0"/>
            </a:endParaRPr>
          </a:p>
          <a:p>
            <a:pPr algn="just">
              <a:buFont typeface="Wingdings" pitchFamily="2" charset="2"/>
              <a:buChar char="Ø"/>
            </a:pPr>
            <a:r>
              <a:rPr lang="sr-Latn-RS" sz="2600" b="1" dirty="0" smtClean="0">
                <a:solidFill>
                  <a:srgbClr val="002060"/>
                </a:solidFill>
                <a:latin typeface="Calibri Light" pitchFamily="34" charset="0"/>
                <a:cs typeface="Calibri Light" pitchFamily="34" charset="0"/>
              </a:rPr>
              <a:t> </a:t>
            </a:r>
            <a:r>
              <a:rPr lang="sr-Latn-RS" sz="2500" b="1" dirty="0" smtClean="0">
                <a:solidFill>
                  <a:srgbClr val="002060"/>
                </a:solidFill>
                <a:latin typeface="Calibri Light" pitchFamily="34" charset="0"/>
                <a:cs typeface="Calibri Light" pitchFamily="34" charset="0"/>
              </a:rPr>
              <a:t>R</a:t>
            </a:r>
            <a:r>
              <a:rPr lang="en-GB" sz="2500" b="1" dirty="0" err="1" smtClean="0">
                <a:solidFill>
                  <a:srgbClr val="002060"/>
                </a:solidFill>
                <a:latin typeface="Calibri Light" pitchFamily="34" charset="0"/>
                <a:cs typeface="Calibri Light" pitchFamily="34" charset="0"/>
              </a:rPr>
              <a:t>etrained</a:t>
            </a:r>
            <a:r>
              <a:rPr lang="en-GB" sz="2500" b="1" dirty="0" smtClean="0">
                <a:solidFill>
                  <a:srgbClr val="002060"/>
                </a:solidFill>
                <a:latin typeface="Calibri Light" pitchFamily="34" charset="0"/>
                <a:cs typeface="Calibri Light" pitchFamily="34" charset="0"/>
              </a:rPr>
              <a:t> teaching staff </a:t>
            </a:r>
            <a:r>
              <a:rPr lang="en-GB" sz="2500" dirty="0" smtClean="0">
                <a:solidFill>
                  <a:srgbClr val="002060"/>
                </a:solidFill>
                <a:latin typeface="Calibri Light" pitchFamily="34" charset="0"/>
                <a:cs typeface="Calibri Light" pitchFamily="34" charset="0"/>
              </a:rPr>
              <a:t>with up-to-date knowledge in </a:t>
            </a:r>
            <a:r>
              <a:rPr lang="sr-Latn-RS" sz="2500" dirty="0" smtClean="0">
                <a:solidFill>
                  <a:srgbClr val="002060"/>
                </a:solidFill>
                <a:latin typeface="Calibri Light" pitchFamily="34" charset="0"/>
                <a:cs typeface="Calibri Light" pitchFamily="34" charset="0"/>
              </a:rPr>
              <a:t>W</a:t>
            </a:r>
            <a:r>
              <a:rPr lang="en-GB" sz="2500" dirty="0" smtClean="0">
                <a:solidFill>
                  <a:srgbClr val="002060"/>
                </a:solidFill>
                <a:latin typeface="Calibri Light" pitchFamily="34" charset="0"/>
                <a:cs typeface="Calibri Light" pitchFamily="34" charset="0"/>
              </a:rPr>
              <a:t>RM to teach on the new</a:t>
            </a:r>
            <a:r>
              <a:rPr lang="sr-Latn-RS" sz="2500" dirty="0" smtClean="0">
                <a:solidFill>
                  <a:srgbClr val="002060"/>
                </a:solidFill>
                <a:latin typeface="Calibri Light" pitchFamily="34" charset="0"/>
                <a:cs typeface="Calibri Light" pitchFamily="34" charset="0"/>
              </a:rPr>
              <a:t>/improved</a:t>
            </a:r>
            <a:r>
              <a:rPr lang="en-GB" sz="2500" dirty="0" smtClean="0">
                <a:solidFill>
                  <a:srgbClr val="002060"/>
                </a:solidFill>
                <a:latin typeface="Calibri Light" pitchFamily="34" charset="0"/>
                <a:cs typeface="Calibri Light" pitchFamily="34" charset="0"/>
              </a:rPr>
              <a:t> master programmes</a:t>
            </a:r>
            <a:r>
              <a:rPr lang="sr-Latn-RS" sz="2500" dirty="0" smtClean="0">
                <a:solidFill>
                  <a:srgbClr val="002060"/>
                </a:solidFill>
                <a:latin typeface="Calibri Light" pitchFamily="34" charset="0"/>
                <a:cs typeface="Calibri Light" pitchFamily="34" charset="0"/>
              </a:rPr>
              <a:t>.</a:t>
            </a:r>
          </a:p>
          <a:p>
            <a:pPr algn="just">
              <a:buFont typeface="Wingdings" pitchFamily="2" charset="2"/>
              <a:buChar char="Ø"/>
            </a:pPr>
            <a:endParaRPr lang="en-US" sz="600" dirty="0" smtClean="0">
              <a:solidFill>
                <a:srgbClr val="002060"/>
              </a:solidFill>
              <a:latin typeface="Calibri Light" pitchFamily="34" charset="0"/>
              <a:cs typeface="Calibri Light" pitchFamily="34" charset="0"/>
            </a:endParaRPr>
          </a:p>
          <a:p>
            <a:pPr algn="just">
              <a:buFont typeface="Wingdings" pitchFamily="2" charset="2"/>
              <a:buChar char="Ø"/>
            </a:pPr>
            <a:r>
              <a:rPr lang="sr-Latn-RS" sz="2600" b="1" dirty="0" smtClean="0">
                <a:solidFill>
                  <a:srgbClr val="002060"/>
                </a:solidFill>
                <a:latin typeface="Calibri Light" pitchFamily="34" charset="0"/>
                <a:cs typeface="Calibri Light" pitchFamily="34" charset="0"/>
              </a:rPr>
              <a:t> </a:t>
            </a:r>
            <a:r>
              <a:rPr lang="sr-Latn-RS" sz="2500" b="1" dirty="0" smtClean="0">
                <a:solidFill>
                  <a:srgbClr val="002060"/>
                </a:solidFill>
                <a:latin typeface="Calibri Light" pitchFamily="34" charset="0"/>
                <a:cs typeface="Calibri Light" pitchFamily="34" charset="0"/>
              </a:rPr>
              <a:t>A</a:t>
            </a:r>
            <a:r>
              <a:rPr lang="en-GB" sz="2500" b="1" dirty="0" err="1" smtClean="0">
                <a:solidFill>
                  <a:srgbClr val="002060"/>
                </a:solidFill>
                <a:latin typeface="Calibri Light" pitchFamily="34" charset="0"/>
                <a:cs typeface="Calibri Light" pitchFamily="34" charset="0"/>
              </a:rPr>
              <a:t>dvanced</a:t>
            </a:r>
            <a:r>
              <a:rPr lang="en-GB" sz="2500" b="1" dirty="0" smtClean="0">
                <a:solidFill>
                  <a:srgbClr val="002060"/>
                </a:solidFill>
                <a:latin typeface="Calibri Light" pitchFamily="34" charset="0"/>
                <a:cs typeface="Calibri Light" pitchFamily="34" charset="0"/>
              </a:rPr>
              <a:t> teaching and learning process introduced</a:t>
            </a:r>
            <a:r>
              <a:rPr lang="sr-Latn-RS" sz="2500" dirty="0" smtClean="0">
                <a:solidFill>
                  <a:srgbClr val="002060"/>
                </a:solidFill>
                <a:latin typeface="Calibri Light" pitchFamily="34" charset="0"/>
                <a:cs typeface="Calibri Light" pitchFamily="34" charset="0"/>
              </a:rPr>
              <a:t>.</a:t>
            </a:r>
          </a:p>
          <a:p>
            <a:pPr algn="just">
              <a:buFont typeface="Wingdings" pitchFamily="2" charset="2"/>
              <a:buChar char="Ø"/>
            </a:pPr>
            <a:endParaRPr lang="en-US" sz="600" dirty="0" smtClean="0">
              <a:solidFill>
                <a:srgbClr val="002060"/>
              </a:solidFill>
              <a:latin typeface="Calibri Light" pitchFamily="34" charset="0"/>
              <a:cs typeface="Calibri Light" pitchFamily="34" charset="0"/>
            </a:endParaRPr>
          </a:p>
          <a:p>
            <a:pPr algn="just">
              <a:buFont typeface="Wingdings" pitchFamily="2" charset="2"/>
              <a:buChar char="Ø"/>
            </a:pPr>
            <a:r>
              <a:rPr lang="sr-Latn-RS" sz="2600" b="1" dirty="0" smtClean="0">
                <a:solidFill>
                  <a:srgbClr val="002060"/>
                </a:solidFill>
                <a:latin typeface="Calibri Light" pitchFamily="34" charset="0"/>
                <a:cs typeface="Calibri Light" pitchFamily="34" charset="0"/>
              </a:rPr>
              <a:t> </a:t>
            </a:r>
            <a:r>
              <a:rPr lang="sr-Latn-RS" sz="2500" b="1" dirty="0" smtClean="0">
                <a:solidFill>
                  <a:srgbClr val="002060"/>
                </a:solidFill>
                <a:latin typeface="Calibri Light" pitchFamily="34" charset="0"/>
                <a:cs typeface="Calibri Light" pitchFamily="34" charset="0"/>
              </a:rPr>
              <a:t>I</a:t>
            </a:r>
            <a:r>
              <a:rPr lang="en-GB" sz="2500" b="1" dirty="0" err="1" smtClean="0">
                <a:solidFill>
                  <a:srgbClr val="002060"/>
                </a:solidFill>
                <a:latin typeface="Calibri Light" pitchFamily="34" charset="0"/>
                <a:cs typeface="Calibri Light" pitchFamily="34" charset="0"/>
              </a:rPr>
              <a:t>ntroduced</a:t>
            </a:r>
            <a:r>
              <a:rPr lang="en-GB" sz="2500" b="1" dirty="0" smtClean="0">
                <a:solidFill>
                  <a:srgbClr val="002060"/>
                </a:solidFill>
                <a:latin typeface="Calibri Light" pitchFamily="34" charset="0"/>
                <a:cs typeface="Calibri Light" pitchFamily="34" charset="0"/>
              </a:rPr>
              <a:t> new laboratory equipment, library units and software</a:t>
            </a:r>
            <a:r>
              <a:rPr lang="en-GB" sz="2500" dirty="0" smtClean="0">
                <a:solidFill>
                  <a:srgbClr val="002060"/>
                </a:solidFill>
                <a:latin typeface="Calibri Light" pitchFamily="34" charset="0"/>
                <a:cs typeface="Calibri Light" pitchFamily="34" charset="0"/>
              </a:rPr>
              <a:t> necessary for the continuation of the master programmes.</a:t>
            </a:r>
            <a:endParaRPr lang="en-US" sz="2500" dirty="0" smtClean="0">
              <a:solidFill>
                <a:srgbClr val="002060"/>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Consortium</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a:buNone/>
            </a:pPr>
            <a:r>
              <a:rPr lang="bs-Latn-BA" sz="2000" b="1" dirty="0" smtClean="0">
                <a:solidFill>
                  <a:srgbClr val="002060"/>
                </a:solidFill>
                <a:latin typeface="Calibri Light" pitchFamily="34" charset="0"/>
                <a:cs typeface="Calibri Light" pitchFamily="34" charset="0"/>
              </a:rPr>
              <a:t>EU partners</a:t>
            </a:r>
          </a:p>
          <a:p>
            <a:pPr>
              <a:buNone/>
            </a:pPr>
            <a:endParaRPr lang="bs-Latn-BA" sz="2000" b="1" dirty="0" smtClean="0">
              <a:solidFill>
                <a:srgbClr val="002060"/>
              </a:solidFill>
              <a:latin typeface="Calibri Light" pitchFamily="34" charset="0"/>
              <a:cs typeface="Calibri Light" pitchFamily="34" charset="0"/>
            </a:endParaRPr>
          </a:p>
          <a:p>
            <a:pPr>
              <a:buNone/>
            </a:pPr>
            <a:r>
              <a:rPr lang="sr-Latn-RS" sz="2000" dirty="0" smtClean="0">
                <a:solidFill>
                  <a:srgbClr val="002060"/>
                </a:solidFill>
                <a:latin typeface="Calibri Light" pitchFamily="34" charset="0"/>
                <a:cs typeface="Calibri Light" pitchFamily="34" charset="0"/>
              </a:rPr>
              <a:t>	</a:t>
            </a:r>
            <a:r>
              <a:rPr lang="en-US" sz="2000" dirty="0" smtClean="0">
                <a:solidFill>
                  <a:srgbClr val="002060"/>
                </a:solidFill>
                <a:latin typeface="Calibri Light" pitchFamily="34" charset="0"/>
                <a:cs typeface="Calibri Light" pitchFamily="34" charset="0"/>
              </a:rPr>
              <a:t>University of Natural Resources and Life Sciences, Vienna</a:t>
            </a:r>
            <a:r>
              <a:rPr lang="sr-Latn-RS" sz="2000" dirty="0" smtClean="0">
                <a:solidFill>
                  <a:srgbClr val="002060"/>
                </a:solidFill>
                <a:latin typeface="Calibri Light" pitchFamily="34" charset="0"/>
                <a:cs typeface="Calibri Light" pitchFamily="34" charset="0"/>
              </a:rPr>
              <a:t> (BOKU, Austria)</a:t>
            </a:r>
          </a:p>
          <a:p>
            <a:pPr>
              <a:buNone/>
            </a:pPr>
            <a:endParaRPr lang="sr-Latn-RS" sz="2000" dirty="0" smtClean="0">
              <a:solidFill>
                <a:srgbClr val="002060"/>
              </a:solidFill>
              <a:latin typeface="Calibri Light" pitchFamily="34" charset="0"/>
              <a:cs typeface="Calibri Light" pitchFamily="34" charset="0"/>
            </a:endParaRPr>
          </a:p>
          <a:p>
            <a:pPr>
              <a:buNone/>
            </a:pPr>
            <a:r>
              <a:rPr lang="sr-Latn-RS" sz="2000" dirty="0" smtClean="0">
                <a:solidFill>
                  <a:srgbClr val="002060"/>
                </a:solidFill>
                <a:latin typeface="Calibri Light" pitchFamily="34" charset="0"/>
                <a:cs typeface="Calibri Light" pitchFamily="34" charset="0"/>
              </a:rPr>
              <a:t>	</a:t>
            </a:r>
            <a:r>
              <a:rPr lang="en-GB" sz="2000" dirty="0" smtClean="0">
                <a:solidFill>
                  <a:srgbClr val="002060"/>
                </a:solidFill>
                <a:latin typeface="Calibri Light" pitchFamily="34" charset="0"/>
                <a:cs typeface="Calibri Light" pitchFamily="34" charset="0"/>
              </a:rPr>
              <a:t>Norwegian University of Life Sciences </a:t>
            </a:r>
            <a:r>
              <a:rPr lang="sr-Latn-RS" sz="2000" dirty="0" smtClean="0">
                <a:solidFill>
                  <a:srgbClr val="002060"/>
                </a:solidFill>
                <a:latin typeface="Calibri Light" pitchFamily="34" charset="0"/>
                <a:cs typeface="Calibri Light" pitchFamily="34" charset="0"/>
              </a:rPr>
              <a:t>(NMBU, Norway)</a:t>
            </a:r>
          </a:p>
          <a:p>
            <a:pPr>
              <a:buNone/>
            </a:pPr>
            <a:r>
              <a:rPr lang="sr-Latn-RS" sz="2000" dirty="0" smtClean="0">
                <a:solidFill>
                  <a:srgbClr val="002060"/>
                </a:solidFill>
                <a:latin typeface="Calibri Light" pitchFamily="34" charset="0"/>
                <a:cs typeface="Calibri Light" pitchFamily="34" charset="0"/>
              </a:rPr>
              <a:t>	</a:t>
            </a:r>
            <a:r>
              <a:rPr lang="en-GB" sz="2000" dirty="0" smtClean="0">
                <a:latin typeface="Calibri Light" pitchFamily="34" charset="0"/>
                <a:cs typeface="Calibri Light" pitchFamily="34" charset="0"/>
              </a:rPr>
              <a:t> </a:t>
            </a:r>
            <a:endParaRPr lang="sr-Latn-RS" sz="2000" dirty="0" smtClean="0">
              <a:latin typeface="Calibri Light" pitchFamily="34" charset="0"/>
              <a:cs typeface="Calibri Light" pitchFamily="34" charset="0"/>
            </a:endParaRPr>
          </a:p>
          <a:p>
            <a:pPr>
              <a:buNone/>
            </a:pPr>
            <a:r>
              <a:rPr lang="sr-Latn-RS" sz="2000" dirty="0" smtClean="0">
                <a:solidFill>
                  <a:srgbClr val="002060"/>
                </a:solidFill>
                <a:latin typeface="Calibri Light" pitchFamily="34" charset="0"/>
                <a:cs typeface="Calibri Light" pitchFamily="34" charset="0"/>
              </a:rPr>
              <a:t>       	</a:t>
            </a:r>
            <a:r>
              <a:rPr lang="en-GB" sz="2000" dirty="0" smtClean="0">
                <a:solidFill>
                  <a:srgbClr val="002060"/>
                </a:solidFill>
                <a:latin typeface="Calibri Light" pitchFamily="34" charset="0"/>
                <a:cs typeface="Calibri Light" pitchFamily="34" charset="0"/>
              </a:rPr>
              <a:t>Aristotle University of Thessaloniki</a:t>
            </a:r>
            <a:r>
              <a:rPr lang="sr-Latn-RS" sz="2000" dirty="0" smtClean="0">
                <a:solidFill>
                  <a:srgbClr val="002060"/>
                </a:solidFill>
                <a:latin typeface="Calibri Light" pitchFamily="34" charset="0"/>
                <a:cs typeface="Calibri Light" pitchFamily="34" charset="0"/>
              </a:rPr>
              <a:t> (AUTh, Greece)</a:t>
            </a:r>
          </a:p>
          <a:p>
            <a:pPr>
              <a:buNone/>
            </a:pPr>
            <a:endParaRPr lang="sr-Latn-RS" sz="2000" dirty="0" smtClean="0">
              <a:solidFill>
                <a:srgbClr val="002060"/>
              </a:solidFill>
              <a:latin typeface="Calibri Light" pitchFamily="34" charset="0"/>
              <a:cs typeface="Calibri Light" pitchFamily="34" charset="0"/>
            </a:endParaRPr>
          </a:p>
          <a:p>
            <a:pPr>
              <a:buNone/>
            </a:pPr>
            <a:r>
              <a:rPr lang="sr-Latn-RS" sz="2000" dirty="0" smtClean="0">
                <a:solidFill>
                  <a:srgbClr val="002060"/>
                </a:solidFill>
                <a:latin typeface="Calibri Light" pitchFamily="34" charset="0"/>
                <a:cs typeface="Calibri Light" pitchFamily="34" charset="0"/>
              </a:rPr>
              <a:t>	U</a:t>
            </a:r>
            <a:r>
              <a:rPr lang="en-GB" sz="2000" dirty="0" err="1" smtClean="0">
                <a:solidFill>
                  <a:srgbClr val="002060"/>
                </a:solidFill>
                <a:latin typeface="Calibri Light" pitchFamily="34" charset="0"/>
                <a:cs typeface="Calibri Light" pitchFamily="34" charset="0"/>
              </a:rPr>
              <a:t>niversity</a:t>
            </a:r>
            <a:r>
              <a:rPr lang="en-GB" sz="2000" dirty="0" smtClean="0">
                <a:solidFill>
                  <a:srgbClr val="002060"/>
                </a:solidFill>
                <a:latin typeface="Calibri Light" pitchFamily="34" charset="0"/>
                <a:cs typeface="Calibri Light" pitchFamily="34" charset="0"/>
              </a:rPr>
              <a:t> of Architecture, Civil Engineering and Geodesy  </a:t>
            </a:r>
            <a:r>
              <a:rPr lang="sr-Latn-RS" sz="2000" dirty="0" smtClean="0">
                <a:solidFill>
                  <a:srgbClr val="002060"/>
                </a:solidFill>
                <a:latin typeface="Calibri Light" pitchFamily="34" charset="0"/>
                <a:cs typeface="Calibri Light" pitchFamily="34" charset="0"/>
              </a:rPr>
              <a:t>(</a:t>
            </a:r>
            <a:r>
              <a:rPr lang="en-GB" sz="2000" dirty="0" smtClean="0">
                <a:solidFill>
                  <a:srgbClr val="002060"/>
                </a:solidFill>
                <a:latin typeface="Calibri Light" pitchFamily="34" charset="0"/>
                <a:cs typeface="Calibri Light" pitchFamily="34" charset="0"/>
              </a:rPr>
              <a:t>UACEG</a:t>
            </a:r>
            <a:r>
              <a:rPr lang="sr-Latn-RS" sz="2000" dirty="0" smtClean="0">
                <a:solidFill>
                  <a:srgbClr val="002060"/>
                </a:solidFill>
                <a:latin typeface="Calibri Light" pitchFamily="34" charset="0"/>
                <a:cs typeface="Calibri Light" pitchFamily="34" charset="0"/>
              </a:rPr>
              <a:t>, </a:t>
            </a:r>
          </a:p>
          <a:p>
            <a:pPr algn="just">
              <a:buNone/>
            </a:pPr>
            <a:r>
              <a:rPr lang="sr-Latn-RS" sz="2000" dirty="0" smtClean="0">
                <a:solidFill>
                  <a:srgbClr val="002060"/>
                </a:solidFill>
                <a:latin typeface="Calibri Light" pitchFamily="34" charset="0"/>
                <a:cs typeface="Calibri Light" pitchFamily="34" charset="0"/>
              </a:rPr>
              <a:t>	Bulgaria)</a:t>
            </a:r>
          </a:p>
          <a:p>
            <a:pPr>
              <a:buNone/>
            </a:pPr>
            <a:endParaRPr lang="sr-Latn-RS" sz="2000" dirty="0" smtClean="0">
              <a:solidFill>
                <a:srgbClr val="002060"/>
              </a:solidFill>
              <a:latin typeface="Calibri Light" pitchFamily="34" charset="0"/>
              <a:cs typeface="Calibri Light" pitchFamily="34" charset="0"/>
            </a:endParaRPr>
          </a:p>
          <a:p>
            <a:pPr>
              <a:buNone/>
            </a:pPr>
            <a:r>
              <a:rPr lang="sr-Latn-RS" sz="2000" dirty="0" smtClean="0">
                <a:solidFill>
                  <a:srgbClr val="002060"/>
                </a:solidFill>
                <a:latin typeface="Calibri Light" pitchFamily="34" charset="0"/>
                <a:cs typeface="Calibri Light" pitchFamily="34" charset="0"/>
              </a:rPr>
              <a:t>	U</a:t>
            </a:r>
            <a:r>
              <a:rPr lang="en-US" sz="2000" dirty="0" err="1" smtClean="0">
                <a:solidFill>
                  <a:srgbClr val="002060"/>
                </a:solidFill>
                <a:latin typeface="Calibri Light" pitchFamily="34" charset="0"/>
                <a:cs typeface="Calibri Light" pitchFamily="34" charset="0"/>
              </a:rPr>
              <a:t>niversity</a:t>
            </a:r>
            <a:r>
              <a:rPr lang="en-US" sz="2000" dirty="0" smtClean="0">
                <a:solidFill>
                  <a:srgbClr val="002060"/>
                </a:solidFill>
                <a:latin typeface="Calibri Light" pitchFamily="34" charset="0"/>
                <a:cs typeface="Calibri Light" pitchFamily="34" charset="0"/>
              </a:rPr>
              <a:t> of Rijeka, Faculty of Civil Engineering </a:t>
            </a:r>
            <a:r>
              <a:rPr lang="sr-Latn-RS" sz="2000" dirty="0" smtClean="0">
                <a:solidFill>
                  <a:srgbClr val="002060"/>
                </a:solidFill>
                <a:latin typeface="Calibri Light" pitchFamily="34" charset="0"/>
                <a:cs typeface="Calibri Light" pitchFamily="34" charset="0"/>
              </a:rPr>
              <a:t>(UNIRIFCE, Croatia)</a:t>
            </a:r>
          </a:p>
          <a:p>
            <a:pPr>
              <a:buNone/>
            </a:pPr>
            <a:endParaRPr lang="sr-Latn-RS" sz="2000" dirty="0" smtClean="0">
              <a:solidFill>
                <a:srgbClr val="002060"/>
              </a:solidFill>
              <a:latin typeface="Calibri Light" pitchFamily="34" charset="0"/>
              <a:cs typeface="Calibri Light" pitchFamily="34" charset="0"/>
            </a:endParaRPr>
          </a:p>
          <a:p>
            <a:pPr>
              <a:buNone/>
            </a:pPr>
            <a:r>
              <a:rPr lang="sr-Latn-RS" sz="2000" dirty="0" smtClean="0">
                <a:solidFill>
                  <a:srgbClr val="002060"/>
                </a:solidFill>
                <a:latin typeface="Calibri Light" pitchFamily="34" charset="0"/>
                <a:cs typeface="Calibri Light" pitchFamily="34" charset="0"/>
              </a:rPr>
              <a:t>        	</a:t>
            </a:r>
            <a:r>
              <a:rPr lang="pt-PT" sz="2000" dirty="0" smtClean="0">
                <a:solidFill>
                  <a:srgbClr val="002060"/>
                </a:solidFill>
                <a:latin typeface="Calibri Light" pitchFamily="34" charset="0"/>
                <a:cs typeface="Calibri Light" pitchFamily="34" charset="0"/>
              </a:rPr>
              <a:t>Universidade de Lisboa </a:t>
            </a:r>
            <a:r>
              <a:rPr lang="sr-Latn-RS" sz="2000" dirty="0" smtClean="0">
                <a:solidFill>
                  <a:srgbClr val="002060"/>
                </a:solidFill>
                <a:latin typeface="Calibri Light" pitchFamily="34" charset="0"/>
                <a:cs typeface="Calibri Light" pitchFamily="34" charset="0"/>
              </a:rPr>
              <a:t>(UL, Portugal)</a:t>
            </a:r>
            <a:endParaRPr kumimoji="0" lang="bs-Latn-BA" sz="20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pic>
        <p:nvPicPr>
          <p:cNvPr id="12" name="Picture 6" descr="http://www.natrisk.ni.ac.rs/images/logos/boku.png"/>
          <p:cNvPicPr>
            <a:picLocks noChangeAspect="1" noChangeArrowheads="1"/>
          </p:cNvPicPr>
          <p:nvPr/>
        </p:nvPicPr>
        <p:blipFill>
          <a:blip r:embed="rId6" cstate="print"/>
          <a:srcRect/>
          <a:stretch>
            <a:fillRect/>
          </a:stretch>
        </p:blipFill>
        <p:spPr bwMode="auto">
          <a:xfrm>
            <a:off x="351159" y="1828800"/>
            <a:ext cx="639441" cy="639441"/>
          </a:xfrm>
          <a:prstGeom prst="rect">
            <a:avLst/>
          </a:prstGeom>
          <a:noFill/>
        </p:spPr>
      </p:pic>
      <p:pic>
        <p:nvPicPr>
          <p:cNvPr id="13" name="Picture 2" descr="Image result for norwegian university of life sciences"/>
          <p:cNvPicPr>
            <a:picLocks noChangeAspect="1" noChangeArrowheads="1"/>
          </p:cNvPicPr>
          <p:nvPr/>
        </p:nvPicPr>
        <p:blipFill>
          <a:blip r:embed="rId7" cstate="print"/>
          <a:srcRect/>
          <a:stretch>
            <a:fillRect/>
          </a:stretch>
        </p:blipFill>
        <p:spPr bwMode="auto">
          <a:xfrm>
            <a:off x="351159" y="2438400"/>
            <a:ext cx="586154" cy="522210"/>
          </a:xfrm>
          <a:prstGeom prst="rect">
            <a:avLst/>
          </a:prstGeom>
          <a:noFill/>
        </p:spPr>
      </p:pic>
      <p:pic>
        <p:nvPicPr>
          <p:cNvPr id="14" name="Picture 4" descr="Image result for aristotle university of thessaloniki"/>
          <p:cNvPicPr>
            <a:picLocks noChangeAspect="1" noChangeArrowheads="1"/>
          </p:cNvPicPr>
          <p:nvPr/>
        </p:nvPicPr>
        <p:blipFill>
          <a:blip r:embed="rId8" cstate="print"/>
          <a:srcRect/>
          <a:stretch>
            <a:fillRect/>
          </a:stretch>
        </p:blipFill>
        <p:spPr bwMode="auto">
          <a:xfrm>
            <a:off x="457200" y="3124200"/>
            <a:ext cx="479580" cy="479580"/>
          </a:xfrm>
          <a:prstGeom prst="rect">
            <a:avLst/>
          </a:prstGeom>
          <a:noFill/>
        </p:spPr>
      </p:pic>
      <p:pic>
        <p:nvPicPr>
          <p:cNvPr id="15" name="Picture 6" descr="Image result for University of Architecture, Civil Engineering and Geodesy"/>
          <p:cNvPicPr>
            <a:picLocks noChangeAspect="1" noChangeArrowheads="1"/>
          </p:cNvPicPr>
          <p:nvPr/>
        </p:nvPicPr>
        <p:blipFill>
          <a:blip r:embed="rId9" cstate="print"/>
          <a:srcRect/>
          <a:stretch>
            <a:fillRect/>
          </a:stretch>
        </p:blipFill>
        <p:spPr bwMode="auto">
          <a:xfrm>
            <a:off x="381533" y="3780158"/>
            <a:ext cx="586154" cy="586154"/>
          </a:xfrm>
          <a:prstGeom prst="rect">
            <a:avLst/>
          </a:prstGeom>
          <a:noFill/>
        </p:spPr>
      </p:pic>
      <p:pic>
        <p:nvPicPr>
          <p:cNvPr id="16" name="Picture 8" descr="Image result for University of Rijeka, Faculty of Civil Engineering"/>
          <p:cNvPicPr>
            <a:picLocks noChangeAspect="1" noChangeArrowheads="1"/>
          </p:cNvPicPr>
          <p:nvPr/>
        </p:nvPicPr>
        <p:blipFill>
          <a:blip r:embed="rId10" cstate="print"/>
          <a:srcRect/>
          <a:stretch>
            <a:fillRect/>
          </a:stretch>
        </p:blipFill>
        <p:spPr bwMode="auto">
          <a:xfrm>
            <a:off x="381000" y="4648200"/>
            <a:ext cx="532867" cy="535289"/>
          </a:xfrm>
          <a:prstGeom prst="rect">
            <a:avLst/>
          </a:prstGeom>
          <a:noFill/>
        </p:spPr>
      </p:pic>
      <p:pic>
        <p:nvPicPr>
          <p:cNvPr id="17" name="Picture 12" descr="Related image"/>
          <p:cNvPicPr>
            <a:picLocks noChangeAspect="1" noChangeArrowheads="1"/>
          </p:cNvPicPr>
          <p:nvPr/>
        </p:nvPicPr>
        <p:blipFill>
          <a:blip r:embed="rId11" cstate="print"/>
          <a:srcRect/>
          <a:stretch>
            <a:fillRect/>
          </a:stretch>
        </p:blipFill>
        <p:spPr bwMode="auto">
          <a:xfrm>
            <a:off x="457200" y="5304159"/>
            <a:ext cx="381000" cy="639441"/>
          </a:xfrm>
          <a:prstGeom prst="rect">
            <a:avLst/>
          </a:prstGeom>
          <a:noFill/>
        </p:spPr>
      </p:pic>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Consortium</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219200"/>
            <a:ext cx="8686800" cy="4525963"/>
          </a:xfrm>
          <a:prstGeom prst="rect">
            <a:avLst/>
          </a:prstGeom>
        </p:spPr>
        <p:txBody>
          <a:bodyPr vert="horz" lIns="91440" tIns="45720" rIns="91440" bIns="45720" rtlCol="0">
            <a:noAutofit/>
          </a:bodyPr>
          <a:lstStyle/>
          <a:p>
            <a:pPr>
              <a:buNone/>
            </a:pPr>
            <a:r>
              <a:rPr lang="bs-Latn-BA" sz="2000" b="1" dirty="0" smtClean="0">
                <a:solidFill>
                  <a:srgbClr val="002060"/>
                </a:solidFill>
                <a:latin typeface="Calibri Light" pitchFamily="34" charset="0"/>
                <a:cs typeface="Calibri Light" pitchFamily="34" charset="0"/>
              </a:rPr>
              <a:t>Western Balkan partners</a:t>
            </a:r>
          </a:p>
          <a:p>
            <a:pPr>
              <a:buNone/>
            </a:pPr>
            <a:r>
              <a:rPr lang="bs-Latn-BA" sz="2000" b="1" dirty="0" smtClean="0">
                <a:solidFill>
                  <a:srgbClr val="002060"/>
                </a:solidFill>
                <a:latin typeface="Calibri Light" pitchFamily="34" charset="0"/>
                <a:cs typeface="Calibri Light" pitchFamily="34" charset="0"/>
              </a:rPr>
              <a:t>          	</a:t>
            </a:r>
            <a:r>
              <a:rPr lang="bs-Latn-BA" dirty="0" smtClean="0">
                <a:solidFill>
                  <a:srgbClr val="002060"/>
                </a:solidFill>
                <a:latin typeface="Calibri Light" pitchFamily="34" charset="0"/>
                <a:cs typeface="Calibri Light" pitchFamily="34" charset="0"/>
              </a:rPr>
              <a:t>University of Niš (UNI, Serbia)</a:t>
            </a:r>
          </a:p>
          <a:p>
            <a:pPr>
              <a:buNone/>
            </a:pPr>
            <a:r>
              <a:rPr lang="sr-Latn-RS" dirty="0" smtClean="0">
                <a:solidFill>
                  <a:srgbClr val="002060"/>
                </a:solidFill>
                <a:latin typeface="Calibri Light" pitchFamily="34" charset="0"/>
                <a:cs typeface="Calibri Light" pitchFamily="34" charset="0"/>
              </a:rPr>
              <a:t>	</a:t>
            </a:r>
          </a:p>
          <a:p>
            <a:pPr>
              <a:buNone/>
            </a:pPr>
            <a:r>
              <a:rPr lang="sr-Latn-RS" dirty="0" smtClean="0">
                <a:solidFill>
                  <a:srgbClr val="002060"/>
                </a:solidFill>
                <a:latin typeface="Calibri Light" pitchFamily="34" charset="0"/>
                <a:cs typeface="Calibri Light" pitchFamily="34" charset="0"/>
              </a:rPr>
              <a:t>	</a:t>
            </a:r>
            <a:r>
              <a:rPr lang="en-GB" dirty="0" smtClean="0">
                <a:solidFill>
                  <a:srgbClr val="002060"/>
                </a:solidFill>
                <a:latin typeface="Calibri Light" pitchFamily="34" charset="0"/>
                <a:cs typeface="Calibri Light" pitchFamily="34" charset="0"/>
              </a:rPr>
              <a:t>University of Novi Sad </a:t>
            </a:r>
            <a:r>
              <a:rPr lang="sr-Latn-RS" dirty="0" smtClean="0">
                <a:solidFill>
                  <a:srgbClr val="002060"/>
                </a:solidFill>
                <a:latin typeface="Calibri Light" pitchFamily="34" charset="0"/>
                <a:cs typeface="Calibri Light" pitchFamily="34" charset="0"/>
              </a:rPr>
              <a:t>(UNS, Serbia)</a:t>
            </a:r>
          </a:p>
          <a:p>
            <a:pPr>
              <a:buNone/>
            </a:pPr>
            <a:r>
              <a:rPr lang="bs-Latn-BA" dirty="0" smtClean="0">
                <a:solidFill>
                  <a:srgbClr val="002060"/>
                </a:solidFill>
                <a:latin typeface="Calibri Light" pitchFamily="34" charset="0"/>
                <a:cs typeface="Calibri Light" pitchFamily="34" charset="0"/>
              </a:rPr>
              <a:t>	</a:t>
            </a:r>
          </a:p>
          <a:p>
            <a:pPr>
              <a:buNone/>
            </a:pPr>
            <a:r>
              <a:rPr lang="bs-Latn-BA" dirty="0" smtClean="0">
                <a:solidFill>
                  <a:srgbClr val="002060"/>
                </a:solidFill>
                <a:latin typeface="Calibri Light" pitchFamily="34" charset="0"/>
                <a:cs typeface="Calibri Light" pitchFamily="34" charset="0"/>
              </a:rPr>
              <a:t>     	University of Sarajevo (UNSA, Bosnia and Herzegovina)</a:t>
            </a:r>
          </a:p>
          <a:p>
            <a:pPr>
              <a:buNone/>
            </a:pPr>
            <a:r>
              <a:rPr lang="sr-Latn-RS" dirty="0" smtClean="0">
                <a:solidFill>
                  <a:srgbClr val="002060"/>
                </a:solidFill>
                <a:latin typeface="Calibri Light" pitchFamily="34" charset="0"/>
                <a:cs typeface="Calibri Light" pitchFamily="34" charset="0"/>
              </a:rPr>
              <a:t>     </a:t>
            </a:r>
          </a:p>
          <a:p>
            <a:pPr>
              <a:buNone/>
            </a:pPr>
            <a:r>
              <a:rPr lang="sr-Latn-RS" dirty="0" smtClean="0">
                <a:solidFill>
                  <a:srgbClr val="002060"/>
                </a:solidFill>
                <a:latin typeface="Calibri Light" pitchFamily="34" charset="0"/>
                <a:cs typeface="Calibri Light" pitchFamily="34" charset="0"/>
              </a:rPr>
              <a:t>     	</a:t>
            </a:r>
            <a:r>
              <a:rPr lang="en-GB" dirty="0" err="1" smtClean="0">
                <a:solidFill>
                  <a:srgbClr val="002060"/>
                </a:solidFill>
                <a:latin typeface="Calibri Light" pitchFamily="34" charset="0"/>
                <a:cs typeface="Calibri Light" pitchFamily="34" charset="0"/>
              </a:rPr>
              <a:t>Dzemal</a:t>
            </a:r>
            <a:r>
              <a:rPr lang="en-GB" dirty="0" smtClean="0">
                <a:solidFill>
                  <a:srgbClr val="002060"/>
                </a:solidFill>
                <a:latin typeface="Calibri Light" pitchFamily="34" charset="0"/>
                <a:cs typeface="Calibri Light" pitchFamily="34" charset="0"/>
              </a:rPr>
              <a:t> </a:t>
            </a:r>
            <a:r>
              <a:rPr lang="en-GB" dirty="0" err="1" smtClean="0">
                <a:solidFill>
                  <a:srgbClr val="002060"/>
                </a:solidFill>
                <a:latin typeface="Calibri Light" pitchFamily="34" charset="0"/>
                <a:cs typeface="Calibri Light" pitchFamily="34" charset="0"/>
              </a:rPr>
              <a:t>Bijedic</a:t>
            </a:r>
            <a:r>
              <a:rPr lang="en-GB" dirty="0" smtClean="0">
                <a:solidFill>
                  <a:srgbClr val="002060"/>
                </a:solidFill>
                <a:latin typeface="Calibri Light" pitchFamily="34" charset="0"/>
                <a:cs typeface="Calibri Light" pitchFamily="34" charset="0"/>
              </a:rPr>
              <a:t> University of </a:t>
            </a:r>
            <a:r>
              <a:rPr lang="en-GB" dirty="0" err="1" smtClean="0">
                <a:solidFill>
                  <a:srgbClr val="002060"/>
                </a:solidFill>
                <a:latin typeface="Calibri Light" pitchFamily="34" charset="0"/>
                <a:cs typeface="Calibri Light" pitchFamily="34" charset="0"/>
              </a:rPr>
              <a:t>Mostar</a:t>
            </a:r>
            <a:r>
              <a:rPr lang="en-GB" dirty="0" smtClean="0">
                <a:solidFill>
                  <a:srgbClr val="002060"/>
                </a:solidFill>
                <a:latin typeface="Calibri Light" pitchFamily="34" charset="0"/>
                <a:cs typeface="Calibri Light" pitchFamily="34" charset="0"/>
              </a:rPr>
              <a:t> </a:t>
            </a:r>
            <a:r>
              <a:rPr lang="sr-Latn-RS" dirty="0" smtClean="0">
                <a:solidFill>
                  <a:srgbClr val="002060"/>
                </a:solidFill>
                <a:latin typeface="Calibri Light" pitchFamily="34" charset="0"/>
                <a:cs typeface="Calibri Light" pitchFamily="34" charset="0"/>
              </a:rPr>
              <a:t>(</a:t>
            </a:r>
            <a:r>
              <a:rPr lang="en-GB" dirty="0" smtClean="0">
                <a:solidFill>
                  <a:srgbClr val="002060"/>
                </a:solidFill>
                <a:latin typeface="Calibri Light" pitchFamily="34" charset="0"/>
                <a:cs typeface="Calibri Light" pitchFamily="34" charset="0"/>
              </a:rPr>
              <a:t>UNMO</a:t>
            </a:r>
            <a:r>
              <a:rPr lang="bs-Latn-BA" dirty="0" smtClean="0">
                <a:solidFill>
                  <a:srgbClr val="002060"/>
                </a:solidFill>
                <a:latin typeface="Calibri Light" pitchFamily="34" charset="0"/>
                <a:cs typeface="Calibri Light" pitchFamily="34" charset="0"/>
              </a:rPr>
              <a:t> , Bosnia and Herzegovina)</a:t>
            </a:r>
          </a:p>
          <a:p>
            <a:pPr>
              <a:buNone/>
            </a:pPr>
            <a:r>
              <a:rPr lang="bs-Latn-BA" dirty="0" smtClean="0">
                <a:solidFill>
                  <a:srgbClr val="002060"/>
                </a:solidFill>
                <a:latin typeface="Calibri Light" pitchFamily="34" charset="0"/>
                <a:cs typeface="Calibri Light" pitchFamily="34" charset="0"/>
              </a:rPr>
              <a:t>     	</a:t>
            </a:r>
          </a:p>
          <a:p>
            <a:pPr>
              <a:buNone/>
            </a:pPr>
            <a:r>
              <a:rPr lang="bs-Latn-BA" dirty="0" smtClean="0">
                <a:solidFill>
                  <a:srgbClr val="002060"/>
                </a:solidFill>
                <a:latin typeface="Calibri Light" pitchFamily="34" charset="0"/>
                <a:cs typeface="Calibri Light" pitchFamily="34" charset="0"/>
              </a:rPr>
              <a:t>	University of Pristina in Kosovska Mitrovica (UPKM, Kosovo*)</a:t>
            </a:r>
          </a:p>
          <a:p>
            <a:pPr>
              <a:buNone/>
            </a:pPr>
            <a:r>
              <a:rPr lang="bs-Latn-BA" dirty="0" smtClean="0">
                <a:solidFill>
                  <a:srgbClr val="002060"/>
                </a:solidFill>
                <a:latin typeface="Calibri Light" pitchFamily="34" charset="0"/>
                <a:cs typeface="Calibri Light" pitchFamily="34" charset="0"/>
              </a:rPr>
              <a:t>	</a:t>
            </a:r>
          </a:p>
          <a:p>
            <a:pPr>
              <a:buNone/>
            </a:pPr>
            <a:r>
              <a:rPr lang="bs-Latn-BA" dirty="0" smtClean="0">
                <a:solidFill>
                  <a:srgbClr val="002060"/>
                </a:solidFill>
                <a:latin typeface="Calibri Light" pitchFamily="34" charset="0"/>
                <a:cs typeface="Calibri Light" pitchFamily="34" charset="0"/>
              </a:rPr>
              <a:t>     	</a:t>
            </a:r>
            <a:r>
              <a:rPr lang="en-US" dirty="0" smtClean="0">
                <a:solidFill>
                  <a:srgbClr val="002060"/>
                </a:solidFill>
                <a:latin typeface="Calibri Light" pitchFamily="34" charset="0"/>
                <a:cs typeface="Calibri Light" pitchFamily="34" charset="0"/>
              </a:rPr>
              <a:t>Technical College of Applied Sciences </a:t>
            </a:r>
            <a:r>
              <a:rPr lang="en-US" dirty="0" err="1" smtClean="0">
                <a:solidFill>
                  <a:srgbClr val="002060"/>
                </a:solidFill>
                <a:latin typeface="Calibri Light" pitchFamily="34" charset="0"/>
                <a:cs typeface="Calibri Light" pitchFamily="34" charset="0"/>
              </a:rPr>
              <a:t>Urosevac</a:t>
            </a:r>
            <a:r>
              <a:rPr lang="en-US" dirty="0" smtClean="0">
                <a:solidFill>
                  <a:srgbClr val="002060"/>
                </a:solidFill>
                <a:latin typeface="Calibri Light" pitchFamily="34" charset="0"/>
                <a:cs typeface="Calibri Light" pitchFamily="34" charset="0"/>
              </a:rPr>
              <a:t> with temporary seat in </a:t>
            </a:r>
            <a:endParaRPr lang="sr-Latn-RS" dirty="0" smtClean="0">
              <a:solidFill>
                <a:srgbClr val="002060"/>
              </a:solidFill>
              <a:latin typeface="Calibri Light" pitchFamily="34" charset="0"/>
              <a:cs typeface="Calibri Light" pitchFamily="34" charset="0"/>
            </a:endParaRPr>
          </a:p>
          <a:p>
            <a:pPr>
              <a:buNone/>
            </a:pPr>
            <a:r>
              <a:rPr lang="sr-Latn-RS" dirty="0" smtClean="0">
                <a:solidFill>
                  <a:srgbClr val="002060"/>
                </a:solidFill>
                <a:latin typeface="Calibri Light" pitchFamily="34" charset="0"/>
                <a:cs typeface="Calibri Light" pitchFamily="34" charset="0"/>
              </a:rPr>
              <a:t>	</a:t>
            </a:r>
            <a:r>
              <a:rPr lang="en-US" dirty="0" err="1" smtClean="0">
                <a:solidFill>
                  <a:srgbClr val="002060"/>
                </a:solidFill>
                <a:latin typeface="Calibri Light" pitchFamily="34" charset="0"/>
                <a:cs typeface="Calibri Light" pitchFamily="34" charset="0"/>
              </a:rPr>
              <a:t>Leposavic</a:t>
            </a:r>
            <a:r>
              <a:rPr lang="sr-Latn-RS" dirty="0" smtClean="0">
                <a:solidFill>
                  <a:srgbClr val="002060"/>
                </a:solidFill>
                <a:latin typeface="Calibri Light" pitchFamily="34" charset="0"/>
                <a:cs typeface="Calibri Light" pitchFamily="34" charset="0"/>
              </a:rPr>
              <a:t> (TCASU, Kosovo*)</a:t>
            </a:r>
          </a:p>
          <a:p>
            <a:pPr>
              <a:buNone/>
            </a:pPr>
            <a:r>
              <a:rPr lang="sr-Latn-RS" dirty="0" smtClean="0">
                <a:solidFill>
                  <a:srgbClr val="002060"/>
                </a:solidFill>
                <a:latin typeface="Calibri Light" pitchFamily="34" charset="0"/>
                <a:cs typeface="Calibri Light" pitchFamily="34" charset="0"/>
              </a:rPr>
              <a:t>	</a:t>
            </a:r>
          </a:p>
          <a:p>
            <a:pPr>
              <a:buNone/>
            </a:pPr>
            <a:r>
              <a:rPr lang="sr-Latn-RS" dirty="0" smtClean="0">
                <a:solidFill>
                  <a:srgbClr val="002060"/>
                </a:solidFill>
                <a:latin typeface="Calibri Light" pitchFamily="34" charset="0"/>
                <a:cs typeface="Calibri Light" pitchFamily="34" charset="0"/>
              </a:rPr>
              <a:t>	</a:t>
            </a:r>
            <a:r>
              <a:rPr lang="en-GB" dirty="0" smtClean="0">
                <a:solidFill>
                  <a:srgbClr val="002060"/>
                </a:solidFill>
                <a:latin typeface="Calibri Light" pitchFamily="34" charset="0"/>
                <a:cs typeface="Calibri Light" pitchFamily="34" charset="0"/>
              </a:rPr>
              <a:t>University of Montenegro </a:t>
            </a:r>
            <a:r>
              <a:rPr lang="bs-Latn-BA" dirty="0" smtClean="0">
                <a:solidFill>
                  <a:srgbClr val="002060"/>
                </a:solidFill>
                <a:latin typeface="Calibri Light" pitchFamily="34" charset="0"/>
                <a:cs typeface="Calibri Light" pitchFamily="34" charset="0"/>
              </a:rPr>
              <a:t>(</a:t>
            </a:r>
            <a:r>
              <a:rPr lang="en-GB" dirty="0" err="1" smtClean="0">
                <a:solidFill>
                  <a:srgbClr val="002060"/>
                </a:solidFill>
                <a:latin typeface="Calibri Light" pitchFamily="34" charset="0"/>
                <a:cs typeface="Calibri Light" pitchFamily="34" charset="0"/>
              </a:rPr>
              <a:t>UoM</a:t>
            </a:r>
            <a:r>
              <a:rPr lang="bs-Latn-BA" dirty="0" smtClean="0">
                <a:solidFill>
                  <a:srgbClr val="002060"/>
                </a:solidFill>
                <a:latin typeface="Calibri Light" pitchFamily="34" charset="0"/>
                <a:cs typeface="Calibri Light" pitchFamily="34" charset="0"/>
              </a:rPr>
              <a:t> , Montenegro)</a:t>
            </a:r>
          </a:p>
          <a:p>
            <a:pPr>
              <a:buNone/>
            </a:pPr>
            <a:r>
              <a:rPr lang="sr-Latn-RS" dirty="0" smtClean="0">
                <a:solidFill>
                  <a:srgbClr val="002060"/>
                </a:solidFill>
                <a:latin typeface="Calibri Light" pitchFamily="34" charset="0"/>
                <a:cs typeface="Calibri Light" pitchFamily="34" charset="0"/>
              </a:rPr>
              <a:t>	</a:t>
            </a:r>
          </a:p>
          <a:p>
            <a:pPr>
              <a:buNone/>
            </a:pPr>
            <a:r>
              <a:rPr lang="sr-Latn-RS" dirty="0" smtClean="0">
                <a:solidFill>
                  <a:srgbClr val="002060"/>
                </a:solidFill>
                <a:latin typeface="Calibri Light" pitchFamily="34" charset="0"/>
                <a:cs typeface="Calibri Light" pitchFamily="34" charset="0"/>
              </a:rPr>
              <a:t>	</a:t>
            </a:r>
            <a:r>
              <a:rPr lang="en-GB" dirty="0" smtClean="0">
                <a:solidFill>
                  <a:srgbClr val="002060"/>
                </a:solidFill>
                <a:latin typeface="Calibri Light" pitchFamily="34" charset="0"/>
                <a:cs typeface="Calibri Light" pitchFamily="34" charset="0"/>
              </a:rPr>
              <a:t>Public Water Management Company ‘’</a:t>
            </a:r>
            <a:r>
              <a:rPr lang="en-GB" dirty="0" err="1" smtClean="0">
                <a:solidFill>
                  <a:srgbClr val="002060"/>
                </a:solidFill>
                <a:latin typeface="Calibri Light" pitchFamily="34" charset="0"/>
                <a:cs typeface="Calibri Light" pitchFamily="34" charset="0"/>
              </a:rPr>
              <a:t>Vode</a:t>
            </a:r>
            <a:r>
              <a:rPr lang="en-GB" dirty="0" smtClean="0">
                <a:solidFill>
                  <a:srgbClr val="002060"/>
                </a:solidFill>
                <a:latin typeface="Calibri Light" pitchFamily="34" charset="0"/>
                <a:cs typeface="Calibri Light" pitchFamily="34" charset="0"/>
              </a:rPr>
              <a:t> </a:t>
            </a:r>
            <a:r>
              <a:rPr lang="en-GB" dirty="0" err="1" smtClean="0">
                <a:solidFill>
                  <a:srgbClr val="002060"/>
                </a:solidFill>
                <a:latin typeface="Calibri Light" pitchFamily="34" charset="0"/>
                <a:cs typeface="Calibri Light" pitchFamily="34" charset="0"/>
              </a:rPr>
              <a:t>Vojvodine</a:t>
            </a:r>
            <a:r>
              <a:rPr lang="en-GB" dirty="0" smtClean="0">
                <a:solidFill>
                  <a:srgbClr val="002060"/>
                </a:solidFill>
                <a:latin typeface="Calibri Light" pitchFamily="34" charset="0"/>
                <a:cs typeface="Calibri Light" pitchFamily="34" charset="0"/>
              </a:rPr>
              <a:t>’’  </a:t>
            </a:r>
            <a:r>
              <a:rPr lang="sr-Latn-RS" dirty="0" smtClean="0">
                <a:solidFill>
                  <a:srgbClr val="002060"/>
                </a:solidFill>
                <a:latin typeface="Calibri Light" pitchFamily="34" charset="0"/>
                <a:cs typeface="Calibri Light" pitchFamily="34" charset="0"/>
              </a:rPr>
              <a:t>(</a:t>
            </a:r>
            <a:r>
              <a:rPr lang="en-GB" dirty="0" smtClean="0">
                <a:solidFill>
                  <a:srgbClr val="002060"/>
                </a:solidFill>
                <a:latin typeface="Calibri Light" pitchFamily="34" charset="0"/>
                <a:cs typeface="Calibri Light" pitchFamily="34" charset="0"/>
              </a:rPr>
              <a:t>PWMC VV</a:t>
            </a:r>
            <a:r>
              <a:rPr lang="sr-Latn-RS" dirty="0" smtClean="0">
                <a:solidFill>
                  <a:srgbClr val="002060"/>
                </a:solidFill>
                <a:latin typeface="Calibri Light" pitchFamily="34" charset="0"/>
                <a:cs typeface="Calibri Light" pitchFamily="34" charset="0"/>
              </a:rPr>
              <a:t>, </a:t>
            </a:r>
          </a:p>
          <a:p>
            <a:pPr>
              <a:buNone/>
            </a:pPr>
            <a:r>
              <a:rPr lang="sr-Latn-RS" dirty="0" smtClean="0">
                <a:solidFill>
                  <a:srgbClr val="002060"/>
                </a:solidFill>
                <a:latin typeface="Calibri Light" pitchFamily="34" charset="0"/>
                <a:cs typeface="Calibri Light" pitchFamily="34" charset="0"/>
              </a:rPr>
              <a:t>	Serbia)</a:t>
            </a:r>
          </a:p>
          <a:p>
            <a:pPr algn="just"/>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pic>
        <p:nvPicPr>
          <p:cNvPr id="13" name="Picture 4" descr="http://www.natrisk.ni.ac.rs/images/logos/uniNI.png"/>
          <p:cNvPicPr>
            <a:picLocks noChangeAspect="1" noChangeArrowheads="1"/>
          </p:cNvPicPr>
          <p:nvPr/>
        </p:nvPicPr>
        <p:blipFill>
          <a:blip r:embed="rId6" cstate="print"/>
          <a:srcRect/>
          <a:stretch>
            <a:fillRect/>
          </a:stretch>
        </p:blipFill>
        <p:spPr bwMode="auto">
          <a:xfrm>
            <a:off x="533400" y="1592342"/>
            <a:ext cx="345868" cy="345868"/>
          </a:xfrm>
          <a:prstGeom prst="rect">
            <a:avLst/>
          </a:prstGeom>
          <a:noFill/>
        </p:spPr>
      </p:pic>
      <p:pic>
        <p:nvPicPr>
          <p:cNvPr id="14" name="Picture 12" descr="http://www.natrisk.ni.ac.rs/images/logos/prUNI.png"/>
          <p:cNvPicPr>
            <a:picLocks noChangeAspect="1" noChangeArrowheads="1"/>
          </p:cNvPicPr>
          <p:nvPr/>
        </p:nvPicPr>
        <p:blipFill>
          <a:blip r:embed="rId7" cstate="print"/>
          <a:srcRect/>
          <a:stretch>
            <a:fillRect/>
          </a:stretch>
        </p:blipFill>
        <p:spPr bwMode="auto">
          <a:xfrm>
            <a:off x="533400" y="3725942"/>
            <a:ext cx="358721" cy="395278"/>
          </a:xfrm>
          <a:prstGeom prst="rect">
            <a:avLst/>
          </a:prstGeom>
          <a:noFill/>
        </p:spPr>
      </p:pic>
      <p:pic>
        <p:nvPicPr>
          <p:cNvPr id="15" name="Picture 14" descr="http://www.natrisk.ni.ac.rs/images/logos/unsa.png"/>
          <p:cNvPicPr>
            <a:picLocks noChangeAspect="1" noChangeArrowheads="1"/>
          </p:cNvPicPr>
          <p:nvPr/>
        </p:nvPicPr>
        <p:blipFill>
          <a:blip r:embed="rId8" cstate="print"/>
          <a:srcRect/>
          <a:stretch>
            <a:fillRect/>
          </a:stretch>
        </p:blipFill>
        <p:spPr bwMode="auto">
          <a:xfrm>
            <a:off x="525542" y="2590800"/>
            <a:ext cx="465058" cy="465058"/>
          </a:xfrm>
          <a:prstGeom prst="rect">
            <a:avLst/>
          </a:prstGeom>
          <a:noFill/>
        </p:spPr>
      </p:pic>
      <p:pic>
        <p:nvPicPr>
          <p:cNvPr id="16" name="Picture 18" descr="http://www.natrisk.ni.ac.rs/images/logos/vts.png"/>
          <p:cNvPicPr>
            <a:picLocks noChangeAspect="1" noChangeArrowheads="1"/>
          </p:cNvPicPr>
          <p:nvPr/>
        </p:nvPicPr>
        <p:blipFill>
          <a:blip r:embed="rId9" cstate="print"/>
          <a:srcRect/>
          <a:stretch>
            <a:fillRect/>
          </a:stretch>
        </p:blipFill>
        <p:spPr bwMode="auto">
          <a:xfrm>
            <a:off x="519122" y="4487942"/>
            <a:ext cx="385055" cy="395278"/>
          </a:xfrm>
          <a:prstGeom prst="rect">
            <a:avLst/>
          </a:prstGeom>
          <a:noFill/>
        </p:spPr>
      </p:pic>
      <p:pic>
        <p:nvPicPr>
          <p:cNvPr id="17" name="Picture 2" descr="Related image"/>
          <p:cNvPicPr>
            <a:picLocks noChangeAspect="1" noChangeArrowheads="1"/>
          </p:cNvPicPr>
          <p:nvPr/>
        </p:nvPicPr>
        <p:blipFill>
          <a:blip r:embed="rId10" cstate="print"/>
          <a:srcRect/>
          <a:stretch>
            <a:fillRect/>
          </a:stretch>
        </p:blipFill>
        <p:spPr bwMode="auto">
          <a:xfrm>
            <a:off x="541401" y="3192542"/>
            <a:ext cx="395278" cy="395278"/>
          </a:xfrm>
          <a:prstGeom prst="rect">
            <a:avLst/>
          </a:prstGeom>
          <a:noFill/>
        </p:spPr>
      </p:pic>
      <p:pic>
        <p:nvPicPr>
          <p:cNvPr id="18" name="Picture 10" descr="Image result for university of novi sad"/>
          <p:cNvPicPr>
            <a:picLocks noChangeAspect="1" noChangeArrowheads="1"/>
          </p:cNvPicPr>
          <p:nvPr/>
        </p:nvPicPr>
        <p:blipFill>
          <a:blip r:embed="rId11" cstate="print"/>
          <a:srcRect/>
          <a:stretch>
            <a:fillRect/>
          </a:stretch>
        </p:blipFill>
        <p:spPr bwMode="auto">
          <a:xfrm>
            <a:off x="533400" y="2057400"/>
            <a:ext cx="395278" cy="395278"/>
          </a:xfrm>
          <a:prstGeom prst="rect">
            <a:avLst/>
          </a:prstGeom>
          <a:noFill/>
        </p:spPr>
      </p:pic>
      <p:pic>
        <p:nvPicPr>
          <p:cNvPr id="19" name="Picture 2" descr="Related image"/>
          <p:cNvPicPr>
            <a:picLocks noChangeAspect="1" noChangeArrowheads="1"/>
          </p:cNvPicPr>
          <p:nvPr/>
        </p:nvPicPr>
        <p:blipFill>
          <a:blip r:embed="rId12" cstate="print"/>
          <a:srcRect/>
          <a:stretch>
            <a:fillRect/>
          </a:stretch>
        </p:blipFill>
        <p:spPr bwMode="auto">
          <a:xfrm>
            <a:off x="533400" y="5104572"/>
            <a:ext cx="436418" cy="419263"/>
          </a:xfrm>
          <a:prstGeom prst="rect">
            <a:avLst/>
          </a:prstGeom>
          <a:noFill/>
        </p:spPr>
      </p:pic>
      <p:pic>
        <p:nvPicPr>
          <p:cNvPr id="20" name="Picture 4" descr="Image result for vode vojvodine"/>
          <p:cNvPicPr>
            <a:picLocks noChangeAspect="1" noChangeArrowheads="1"/>
          </p:cNvPicPr>
          <p:nvPr/>
        </p:nvPicPr>
        <p:blipFill>
          <a:blip r:embed="rId13" cstate="print"/>
          <a:srcRect/>
          <a:stretch>
            <a:fillRect/>
          </a:stretch>
        </p:blipFill>
        <p:spPr bwMode="auto">
          <a:xfrm>
            <a:off x="457200" y="5783342"/>
            <a:ext cx="533400" cy="465058"/>
          </a:xfrm>
          <a:prstGeom prst="rect">
            <a:avLst/>
          </a:prstGeom>
          <a:noFill/>
        </p:spPr>
      </p:pic>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Consortium</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a:buNone/>
            </a:pPr>
            <a:r>
              <a:rPr lang="sr-Latn-RS" sz="2600" b="1" dirty="0" smtClean="0">
                <a:solidFill>
                  <a:srgbClr val="002060"/>
                </a:solidFill>
                <a:latin typeface="Calibri Light" pitchFamily="34" charset="0"/>
                <a:cs typeface="Calibri Light" pitchFamily="34" charset="0"/>
              </a:rPr>
              <a:t> </a:t>
            </a:r>
            <a:r>
              <a:rPr lang="sr-Latn-CS" sz="2400" b="1" dirty="0" smtClean="0">
                <a:solidFill>
                  <a:srgbClr val="002060"/>
                </a:solidFill>
                <a:latin typeface="Calibri Light" pitchFamily="34" charset="0"/>
                <a:cs typeface="Calibri Light" pitchFamily="34" charset="0"/>
              </a:rPr>
              <a:t>Associated partner</a:t>
            </a:r>
            <a:endParaRPr lang="en-US" sz="2400" b="1" dirty="0" smtClean="0">
              <a:solidFill>
                <a:srgbClr val="002060"/>
              </a:solidFill>
              <a:latin typeface="Calibri Light" pitchFamily="34" charset="0"/>
              <a:cs typeface="Calibri Light" pitchFamily="34" charset="0"/>
            </a:endParaRPr>
          </a:p>
          <a:p>
            <a:pPr>
              <a:buNone/>
            </a:pPr>
            <a:endParaRPr lang="bs-Latn-BA" sz="2400" b="1" dirty="0" smtClean="0">
              <a:solidFill>
                <a:srgbClr val="002060"/>
              </a:solidFill>
              <a:latin typeface="Calibri Light" pitchFamily="34" charset="0"/>
              <a:cs typeface="Calibri Light" pitchFamily="34" charset="0"/>
            </a:endParaRPr>
          </a:p>
          <a:p>
            <a:pPr lvl="1">
              <a:buFont typeface="Wingdings" pitchFamily="2" charset="2"/>
              <a:buChar char="Ø"/>
            </a:pPr>
            <a:r>
              <a:rPr lang="sr-Latn-CS" sz="2400" dirty="0" smtClean="0">
                <a:solidFill>
                  <a:srgbClr val="002060"/>
                </a:solidFill>
                <a:latin typeface="Calibri Light" pitchFamily="34" charset="0"/>
                <a:cs typeface="Calibri Light" pitchFamily="34" charset="0"/>
              </a:rPr>
              <a:t> </a:t>
            </a:r>
            <a:r>
              <a:rPr lang="en-GB" sz="2400" dirty="0" smtClean="0">
                <a:solidFill>
                  <a:srgbClr val="002060"/>
                </a:solidFill>
                <a:latin typeface="Calibri Light" pitchFamily="34" charset="0"/>
                <a:cs typeface="Calibri Light" pitchFamily="34" charset="0"/>
              </a:rPr>
              <a:t>SOFIYSKA VODA AD</a:t>
            </a:r>
            <a:endParaRPr lang="sr-Latn-RS" sz="2400" dirty="0" smtClean="0">
              <a:solidFill>
                <a:srgbClr val="002060"/>
              </a:solidFill>
              <a:latin typeface="Calibri Light" pitchFamily="34" charset="0"/>
              <a:cs typeface="Calibri Light" pitchFamily="34" charset="0"/>
            </a:endParaRPr>
          </a:p>
          <a:p>
            <a:pPr lvl="1">
              <a:buFont typeface="Wingdings" pitchFamily="2" charset="2"/>
              <a:buChar char="Ø"/>
            </a:pPr>
            <a:endParaRPr lang="sr-Latn-RS" sz="2400" dirty="0" smtClean="0">
              <a:solidFill>
                <a:srgbClr val="002060"/>
              </a:solidFill>
              <a:latin typeface="Calibri Light" pitchFamily="34" charset="0"/>
              <a:cs typeface="Calibri Light" pitchFamily="34" charset="0"/>
            </a:endParaRPr>
          </a:p>
          <a:p>
            <a:pPr lvl="1">
              <a:buFont typeface="Wingdings" pitchFamily="2" charset="2"/>
              <a:buChar char="Ø"/>
            </a:pPr>
            <a:r>
              <a:rPr lang="sr-Latn-RS" sz="2400" dirty="0" smtClean="0">
                <a:solidFill>
                  <a:srgbClr val="002060"/>
                </a:solidFill>
                <a:latin typeface="Calibri Light" pitchFamily="34" charset="0"/>
                <a:cs typeface="Calibri Light" pitchFamily="34" charset="0"/>
              </a:rPr>
              <a:t> </a:t>
            </a:r>
            <a:r>
              <a:rPr lang="en-GB" sz="2400" dirty="0" smtClean="0">
                <a:solidFill>
                  <a:srgbClr val="002060"/>
                </a:solidFill>
                <a:latin typeface="Calibri Light" pitchFamily="34" charset="0"/>
                <a:cs typeface="Calibri Light" pitchFamily="34" charset="0"/>
              </a:rPr>
              <a:t>Association for Water Technology and Sanitary Engineering</a:t>
            </a:r>
            <a:endParaRPr lang="sr-Latn-RS" sz="2400" dirty="0" smtClean="0">
              <a:solidFill>
                <a:srgbClr val="002060"/>
              </a:solidFill>
              <a:latin typeface="Calibri Light" pitchFamily="34" charset="0"/>
              <a:cs typeface="Calibri Light" pitchFamily="34" charset="0"/>
            </a:endParaRPr>
          </a:p>
          <a:p>
            <a:pPr lvl="1">
              <a:buFont typeface="Wingdings" pitchFamily="2" charset="2"/>
              <a:buChar char="Ø"/>
            </a:pPr>
            <a:endParaRPr lang="sr-Latn-RS" sz="2400" dirty="0" smtClean="0">
              <a:solidFill>
                <a:srgbClr val="002060"/>
              </a:solidFill>
              <a:latin typeface="Calibri Light" pitchFamily="34" charset="0"/>
              <a:cs typeface="Calibri Light" pitchFamily="34" charset="0"/>
            </a:endParaRPr>
          </a:p>
          <a:p>
            <a:pPr lvl="1">
              <a:buFont typeface="Wingdings" pitchFamily="2" charset="2"/>
              <a:buChar char="Ø"/>
            </a:pPr>
            <a:r>
              <a:rPr lang="sr-Latn-RS" sz="2400" dirty="0" smtClean="0">
                <a:solidFill>
                  <a:srgbClr val="002060"/>
                </a:solidFill>
                <a:latin typeface="Calibri Light" pitchFamily="34" charset="0"/>
                <a:cs typeface="Calibri Light" pitchFamily="34" charset="0"/>
              </a:rPr>
              <a:t> </a:t>
            </a:r>
            <a:r>
              <a:rPr lang="en-GB" sz="2400" dirty="0" smtClean="0">
                <a:solidFill>
                  <a:srgbClr val="002060"/>
                </a:solidFill>
                <a:latin typeface="Calibri Light" pitchFamily="34" charset="0"/>
                <a:cs typeface="Calibri Light" pitchFamily="34" charset="0"/>
              </a:rPr>
              <a:t>Association Resource Aarhus </a:t>
            </a:r>
            <a:r>
              <a:rPr lang="en-GB" sz="2400" dirty="0" err="1" smtClean="0">
                <a:solidFill>
                  <a:srgbClr val="002060"/>
                </a:solidFill>
                <a:latin typeface="Calibri Light" pitchFamily="34" charset="0"/>
                <a:cs typeface="Calibri Light" pitchFamily="34" charset="0"/>
              </a:rPr>
              <a:t>center</a:t>
            </a:r>
            <a:r>
              <a:rPr lang="en-GB" sz="2400" dirty="0" smtClean="0">
                <a:solidFill>
                  <a:srgbClr val="002060"/>
                </a:solidFill>
                <a:latin typeface="Calibri Light" pitchFamily="34" charset="0"/>
                <a:cs typeface="Calibri Light" pitchFamily="34" charset="0"/>
              </a:rPr>
              <a:t> in B&amp;H</a:t>
            </a:r>
            <a:endParaRPr lang="sr-Latn-RS" sz="2400" dirty="0" smtClean="0">
              <a:solidFill>
                <a:srgbClr val="002060"/>
              </a:solidFill>
              <a:latin typeface="Calibri Light" pitchFamily="34" charset="0"/>
              <a:cs typeface="Calibri Light" pitchFamily="34" charset="0"/>
            </a:endParaRPr>
          </a:p>
          <a:p>
            <a:pPr lvl="1">
              <a:buFont typeface="Wingdings" pitchFamily="2" charset="2"/>
              <a:buChar char="Ø"/>
            </a:pPr>
            <a:endParaRPr lang="sr-Latn-RS" sz="2400" dirty="0" smtClean="0">
              <a:solidFill>
                <a:srgbClr val="002060"/>
              </a:solidFill>
              <a:latin typeface="Calibri Light" pitchFamily="34" charset="0"/>
              <a:cs typeface="Calibri Light" pitchFamily="34" charset="0"/>
            </a:endParaRPr>
          </a:p>
          <a:p>
            <a:pPr lvl="1">
              <a:buFont typeface="Wingdings" pitchFamily="2" charset="2"/>
              <a:buChar char="Ø"/>
            </a:pPr>
            <a:r>
              <a:rPr lang="sr-Latn-RS" sz="2400" dirty="0" smtClean="0">
                <a:solidFill>
                  <a:srgbClr val="002060"/>
                </a:solidFill>
                <a:latin typeface="Calibri Light" pitchFamily="34" charset="0"/>
                <a:cs typeface="Calibri Light" pitchFamily="34" charset="0"/>
              </a:rPr>
              <a:t> </a:t>
            </a:r>
            <a:r>
              <a:rPr lang="en-GB" sz="2400" dirty="0" err="1" smtClean="0">
                <a:solidFill>
                  <a:srgbClr val="002060"/>
                </a:solidFill>
                <a:latin typeface="Calibri Light" pitchFamily="34" charset="0"/>
                <a:cs typeface="Calibri Light" pitchFamily="34" charset="0"/>
              </a:rPr>
              <a:t>Regionalni</a:t>
            </a:r>
            <a:r>
              <a:rPr lang="en-GB" sz="2400" dirty="0" smtClean="0">
                <a:solidFill>
                  <a:srgbClr val="002060"/>
                </a:solidFill>
                <a:latin typeface="Calibri Light" pitchFamily="34" charset="0"/>
                <a:cs typeface="Calibri Light" pitchFamily="34" charset="0"/>
              </a:rPr>
              <a:t> </a:t>
            </a:r>
            <a:r>
              <a:rPr lang="en-GB" sz="2400" dirty="0" err="1" smtClean="0">
                <a:solidFill>
                  <a:srgbClr val="002060"/>
                </a:solidFill>
                <a:latin typeface="Calibri Light" pitchFamily="34" charset="0"/>
                <a:cs typeface="Calibri Light" pitchFamily="34" charset="0"/>
              </a:rPr>
              <a:t>vodovod</a:t>
            </a:r>
            <a:r>
              <a:rPr lang="en-GB" sz="2400" dirty="0" smtClean="0">
                <a:solidFill>
                  <a:srgbClr val="002060"/>
                </a:solidFill>
                <a:latin typeface="Calibri Light" pitchFamily="34" charset="0"/>
                <a:cs typeface="Calibri Light" pitchFamily="34" charset="0"/>
              </a:rPr>
              <a:t> </a:t>
            </a:r>
            <a:r>
              <a:rPr lang="en-GB" sz="2400" dirty="0" err="1" smtClean="0">
                <a:solidFill>
                  <a:srgbClr val="002060"/>
                </a:solidFill>
                <a:latin typeface="Calibri Light" pitchFamily="34" charset="0"/>
                <a:cs typeface="Calibri Light" pitchFamily="34" charset="0"/>
              </a:rPr>
              <a:t>Crnogorsko</a:t>
            </a:r>
            <a:r>
              <a:rPr lang="en-GB" sz="2400" dirty="0" smtClean="0">
                <a:solidFill>
                  <a:srgbClr val="002060"/>
                </a:solidFill>
                <a:latin typeface="Calibri Light" pitchFamily="34" charset="0"/>
                <a:cs typeface="Calibri Light" pitchFamily="34" charset="0"/>
              </a:rPr>
              <a:t> </a:t>
            </a:r>
            <a:r>
              <a:rPr lang="en-GB" sz="2400" dirty="0" err="1" smtClean="0">
                <a:solidFill>
                  <a:srgbClr val="002060"/>
                </a:solidFill>
                <a:latin typeface="Calibri Light" pitchFamily="34" charset="0"/>
                <a:cs typeface="Calibri Light" pitchFamily="34" charset="0"/>
              </a:rPr>
              <a:t>primorje</a:t>
            </a:r>
            <a:endParaRPr lang="en-US" sz="2400" dirty="0" smtClean="0">
              <a:solidFill>
                <a:srgbClr val="002060"/>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794</Words>
  <Application>Microsoft Office PowerPoint</Application>
  <PresentationFormat>On-screen Show (4:3)</PresentationFormat>
  <Paragraphs>170</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Basic Information</vt:lpstr>
      <vt:lpstr>Motivation</vt:lpstr>
      <vt:lpstr>Overall Broader Objective</vt:lpstr>
      <vt:lpstr>Specific Objectives</vt:lpstr>
      <vt:lpstr>Sustainability</vt:lpstr>
      <vt:lpstr>Consortium</vt:lpstr>
      <vt:lpstr>Consortium</vt:lpstr>
      <vt:lpstr>Consortium</vt:lpstr>
      <vt:lpstr>Work Packages</vt:lpstr>
      <vt:lpstr>Work Packages</vt:lpstr>
      <vt:lpstr>UNI team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Milan</cp:lastModifiedBy>
  <cp:revision>19</cp:revision>
  <dcterms:created xsi:type="dcterms:W3CDTF">2006-08-16T00:00:00Z</dcterms:created>
  <dcterms:modified xsi:type="dcterms:W3CDTF">2018-12-14T21:48:07Z</dcterms:modified>
</cp:coreProperties>
</file>